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2" r:id="rId2"/>
    <p:sldId id="272" r:id="rId3"/>
    <p:sldId id="304" r:id="rId4"/>
    <p:sldId id="305" r:id="rId5"/>
    <p:sldId id="307" r:id="rId6"/>
    <p:sldId id="301" r:id="rId7"/>
    <p:sldId id="306" r:id="rId8"/>
    <p:sldId id="302" r:id="rId9"/>
    <p:sldId id="303" r:id="rId10"/>
    <p:sldId id="291" r:id="rId11"/>
    <p:sldId id="29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136AC9"/>
    <a:srgbClr val="5081BD"/>
    <a:srgbClr val="47A59E"/>
    <a:srgbClr val="CB453E"/>
    <a:srgbClr val="2A8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0065"/>
  </p:normalViewPr>
  <p:slideViewPr>
    <p:cSldViewPr>
      <p:cViewPr varScale="1">
        <p:scale>
          <a:sx n="117" d="100"/>
          <a:sy n="117" d="100"/>
        </p:scale>
        <p:origin x="92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33D25-130B-40DA-A4CD-0E6E6D2F0977}" type="datetimeFigureOut">
              <a:rPr lang="en-US" smtClean="0"/>
              <a:t>8/19/22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1569-17E1-4DB7-82E7-8C4F7B1FF61B}" type="slidenum">
              <a:rPr lang="en-US" smtClean="0"/>
              <a:t>‹#›</a:t>
            </a:fld>
            <a:endParaRPr lang="en-US" dirty="0"/>
          </a:p>
        </p:txBody>
      </p:sp>
    </p:spTree>
    <p:extLst>
      <p:ext uri="{BB962C8B-B14F-4D97-AF65-F5344CB8AC3E}">
        <p14:creationId xmlns:p14="http://schemas.microsoft.com/office/powerpoint/2010/main" val="53786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a:t>
            </a:fld>
            <a:endParaRPr lang="en-US" dirty="0"/>
          </a:p>
        </p:txBody>
      </p:sp>
    </p:spTree>
    <p:extLst>
      <p:ext uri="{BB962C8B-B14F-4D97-AF65-F5344CB8AC3E}">
        <p14:creationId xmlns:p14="http://schemas.microsoft.com/office/powerpoint/2010/main" val="307941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Tricia Clayton, Associate Professor Wake Forest University will be talking on mobile shakers.</a:t>
            </a:r>
          </a:p>
        </p:txBody>
      </p:sp>
      <p:sp>
        <p:nvSpPr>
          <p:cNvPr id="4" name="Slide Number Placeholder 3"/>
          <p:cNvSpPr>
            <a:spLocks noGrp="1"/>
          </p:cNvSpPr>
          <p:nvPr>
            <p:ph type="sldNum" sz="quarter" idx="5"/>
          </p:nvPr>
        </p:nvSpPr>
        <p:spPr/>
        <p:txBody>
          <a:bodyPr/>
          <a:lstStyle/>
          <a:p>
            <a:fld id="{7AB91569-17E1-4DB7-82E7-8C4F7B1FF61B}" type="slidenum">
              <a:rPr lang="en-US" smtClean="0"/>
              <a:t>11</a:t>
            </a:fld>
            <a:endParaRPr lang="en-US" dirty="0"/>
          </a:p>
        </p:txBody>
      </p:sp>
    </p:spTree>
    <p:extLst>
      <p:ext uri="{BB962C8B-B14F-4D97-AF65-F5344CB8AC3E}">
        <p14:creationId xmlns:p14="http://schemas.microsoft.com/office/powerpoint/2010/main" val="109124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2</a:t>
            </a:fld>
            <a:endParaRPr lang="en-US" dirty="0"/>
          </a:p>
        </p:txBody>
      </p:sp>
    </p:spTree>
    <p:extLst>
      <p:ext uri="{BB962C8B-B14F-4D97-AF65-F5344CB8AC3E}">
        <p14:creationId xmlns:p14="http://schemas.microsoft.com/office/powerpoint/2010/main" val="339640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 about the council and what we do/have accomplished in 2021-2022 AY.</a:t>
            </a:r>
          </a:p>
        </p:txBody>
      </p:sp>
      <p:sp>
        <p:nvSpPr>
          <p:cNvPr id="4" name="Slide Number Placeholder 3"/>
          <p:cNvSpPr>
            <a:spLocks noGrp="1"/>
          </p:cNvSpPr>
          <p:nvPr>
            <p:ph type="sldNum" sz="quarter" idx="5"/>
          </p:nvPr>
        </p:nvSpPr>
        <p:spPr/>
        <p:txBody>
          <a:bodyPr/>
          <a:lstStyle/>
          <a:p>
            <a:fld id="{7AB91569-17E1-4DB7-82E7-8C4F7B1FF61B}" type="slidenum">
              <a:rPr lang="en-US" smtClean="0"/>
              <a:t>3</a:t>
            </a:fld>
            <a:endParaRPr lang="en-US" dirty="0"/>
          </a:p>
        </p:txBody>
      </p:sp>
    </p:spTree>
    <p:extLst>
      <p:ext uri="{BB962C8B-B14F-4D97-AF65-F5344CB8AC3E}">
        <p14:creationId xmlns:p14="http://schemas.microsoft.com/office/powerpoint/2010/main" val="350553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4</a:t>
            </a:fld>
            <a:endParaRPr lang="en-US" dirty="0"/>
          </a:p>
        </p:txBody>
      </p:sp>
    </p:spTree>
    <p:extLst>
      <p:ext uri="{BB962C8B-B14F-4D97-AF65-F5344CB8AC3E}">
        <p14:creationId xmlns:p14="http://schemas.microsoft.com/office/powerpoint/2010/main" val="65287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5</a:t>
            </a:fld>
            <a:endParaRPr lang="en-US" dirty="0"/>
          </a:p>
        </p:txBody>
      </p:sp>
    </p:spTree>
    <p:extLst>
      <p:ext uri="{BB962C8B-B14F-4D97-AF65-F5344CB8AC3E}">
        <p14:creationId xmlns:p14="http://schemas.microsoft.com/office/powerpoint/2010/main" val="128785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https://designsafe-ci.zoom.us/meeting/register/tJwufuqqqzIvGtccud5YOr45cD5P181IQnwa</a:t>
            </a:r>
          </a:p>
        </p:txBody>
      </p:sp>
      <p:sp>
        <p:nvSpPr>
          <p:cNvPr id="4" name="Slide Number Placeholder 3"/>
          <p:cNvSpPr>
            <a:spLocks noGrp="1"/>
          </p:cNvSpPr>
          <p:nvPr>
            <p:ph type="sldNum" sz="quarter" idx="5"/>
          </p:nvPr>
        </p:nvSpPr>
        <p:spPr/>
        <p:txBody>
          <a:bodyPr/>
          <a:lstStyle/>
          <a:p>
            <a:fld id="{7AB91569-17E1-4DB7-82E7-8C4F7B1FF61B}" type="slidenum">
              <a:rPr lang="en-US" smtClean="0"/>
              <a:t>6</a:t>
            </a:fld>
            <a:endParaRPr lang="en-US" dirty="0"/>
          </a:p>
        </p:txBody>
      </p:sp>
    </p:spTree>
    <p:extLst>
      <p:ext uri="{BB962C8B-B14F-4D97-AF65-F5344CB8AC3E}">
        <p14:creationId xmlns:p14="http://schemas.microsoft.com/office/powerpoint/2010/main" val="99227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8</a:t>
            </a:fld>
            <a:endParaRPr lang="en-US" dirty="0"/>
          </a:p>
        </p:txBody>
      </p:sp>
    </p:spTree>
    <p:extLst>
      <p:ext uri="{BB962C8B-B14F-4D97-AF65-F5344CB8AC3E}">
        <p14:creationId xmlns:p14="http://schemas.microsoft.com/office/powerpoint/2010/main" val="150408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Ben is a PhD student in Civil Engineering at Virginia Tech and is co-advised by Drs. Megan </a:t>
            </a:r>
            <a:r>
              <a:rPr lang="en-US" sz="1200" b="0" i="0" u="none" strike="noStrike" kern="1200" dirty="0" err="1">
                <a:solidFill>
                  <a:schemeClr val="tx1"/>
                </a:solidFill>
                <a:effectLst/>
                <a:latin typeface="+mn-lt"/>
                <a:ea typeface="+mn-ea"/>
                <a:cs typeface="+mn-cs"/>
              </a:rPr>
              <a:t>Rippy</a:t>
            </a:r>
            <a:r>
              <a:rPr lang="en-US" sz="1200" b="0" i="0" u="none" strike="noStrike" kern="1200" dirty="0">
                <a:solidFill>
                  <a:schemeClr val="tx1"/>
                </a:solidFill>
                <a:effectLst/>
                <a:latin typeface="+mn-lt"/>
                <a:ea typeface="+mn-ea"/>
                <a:cs typeface="+mn-cs"/>
              </a:rPr>
              <a:t> and Landon Marston. Supported by the NSF Graduate Research Fellowship Program (GRFP) and the Disaster Resilience and Risk Management (DRRM) Fellowship from Virginia Tech, his research focuses on modelling the evolution of environmental injustices produced by contemporary water resources management practices. Ben applies concepts from engineering, systems dynamics, and sociology to explore interdisciplinary questions like How do chronic socio-economic inequalities co-evolve with flood risk inequalities in floodplains? How can changes in decision- and policy-making processes address such inequalities? and How can de-centralized systems models be applied to explore these and other environmental justice issues?</a:t>
            </a:r>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9</a:t>
            </a:fld>
            <a:endParaRPr lang="en-US" dirty="0"/>
          </a:p>
        </p:txBody>
      </p:sp>
    </p:spTree>
    <p:extLst>
      <p:ext uri="{BB962C8B-B14F-4D97-AF65-F5344CB8AC3E}">
        <p14:creationId xmlns:p14="http://schemas.microsoft.com/office/powerpoint/2010/main" val="329768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91569-17E1-4DB7-82E7-8C4F7B1FF61B}" type="slidenum">
              <a:rPr lang="en-US" smtClean="0"/>
              <a:t>10</a:t>
            </a:fld>
            <a:endParaRPr lang="en-US" dirty="0"/>
          </a:p>
        </p:txBody>
      </p:sp>
    </p:spTree>
    <p:extLst>
      <p:ext uri="{BB962C8B-B14F-4D97-AF65-F5344CB8AC3E}">
        <p14:creationId xmlns:p14="http://schemas.microsoft.com/office/powerpoint/2010/main" val="273400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BABA04-FFFE-4967-85AD-D2CE3F75AAAF}" type="datetimeFigureOut">
              <a:rPr lang="en-US" smtClean="0"/>
              <a:t>8/19/22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26581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8/19/22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305819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8/19/22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42781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A396-5772-4244-B23F-C82B4F19166C}"/>
              </a:ext>
            </a:extLst>
          </p:cNvPr>
          <p:cNvSpPr/>
          <p:nvPr userDrawn="1"/>
        </p:nvSpPr>
        <p:spPr>
          <a:xfrm>
            <a:off x="6096000" y="0"/>
            <a:ext cx="304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BABA04-FFFE-4967-85AD-D2CE3F75AAAF}" type="datetimeFigureOut">
              <a:rPr lang="en-US" smtClean="0"/>
              <a:t>8/19/22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descr="A picture containing logo&#10;&#10;Description automatically generated">
            <a:extLst>
              <a:ext uri="{FF2B5EF4-FFF2-40B4-BE49-F238E27FC236}">
                <a16:creationId xmlns:a16="http://schemas.microsoft.com/office/drawing/2014/main" id="{95A649DC-83F1-2143-9C17-A33BD0D396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6116695"/>
            <a:ext cx="2603677" cy="604780"/>
          </a:xfrm>
          <a:prstGeom prst="rect">
            <a:avLst/>
          </a:prstGeom>
        </p:spPr>
      </p:pic>
      <p:sp>
        <p:nvSpPr>
          <p:cNvPr id="13" name="Title 1">
            <a:extLst>
              <a:ext uri="{FF2B5EF4-FFF2-40B4-BE49-F238E27FC236}">
                <a16:creationId xmlns:a16="http://schemas.microsoft.com/office/drawing/2014/main" id="{6B2DF995-C1D0-6B4E-96B6-297A43E17179}"/>
              </a:ext>
            </a:extLst>
          </p:cNvPr>
          <p:cNvSpPr txBox="1">
            <a:spLocks/>
          </p:cNvSpPr>
          <p:nvPr userDrawn="1"/>
        </p:nvSpPr>
        <p:spPr>
          <a:xfrm>
            <a:off x="-914400" y="18324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565656"/>
                </a:solidFill>
                <a:latin typeface="Britannic Bold" panose="020B0903060703020204" pitchFamily="34" charset="77"/>
              </a:rPr>
              <a:t>NHERI GSC</a:t>
            </a:r>
            <a:br>
              <a:rPr lang="en-US" sz="3600" dirty="0">
                <a:solidFill>
                  <a:srgbClr val="565656"/>
                </a:solidFill>
                <a:latin typeface="Britannic Bold" panose="020B0903060703020204" pitchFamily="34" charset="77"/>
              </a:rPr>
            </a:br>
            <a:r>
              <a:rPr lang="en-US" sz="3600" dirty="0">
                <a:solidFill>
                  <a:srgbClr val="565656"/>
                </a:solidFill>
                <a:latin typeface="Britannic Bold" panose="020B0903060703020204" pitchFamily="34" charset="77"/>
              </a:rPr>
              <a:t> April General Meeting</a:t>
            </a:r>
          </a:p>
        </p:txBody>
      </p:sp>
      <p:pic>
        <p:nvPicPr>
          <p:cNvPr id="15" name="Picture 14" descr="A picture containing text, sign&#10;&#10;Description automatically generated">
            <a:extLst>
              <a:ext uri="{FF2B5EF4-FFF2-40B4-BE49-F238E27FC236}">
                <a16:creationId xmlns:a16="http://schemas.microsoft.com/office/drawing/2014/main" id="{78563AC7-DACE-BF49-B441-3D59295A4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90" y="1773694"/>
            <a:ext cx="4351020" cy="4222577"/>
          </a:xfrm>
          <a:prstGeom prst="rect">
            <a:avLst/>
          </a:prstGeom>
        </p:spPr>
      </p:pic>
    </p:spTree>
    <p:extLst>
      <p:ext uri="{BB962C8B-B14F-4D97-AF65-F5344CB8AC3E}">
        <p14:creationId xmlns:p14="http://schemas.microsoft.com/office/powerpoint/2010/main" val="36889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ABA04-FFFE-4967-85AD-D2CE3F75AAAF}" type="datetimeFigureOut">
              <a:rPr lang="en-US" smtClean="0"/>
              <a:t>8/19/22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
        <p:nvSpPr>
          <p:cNvPr id="7" name="Title 6">
            <a:extLst>
              <a:ext uri="{FF2B5EF4-FFF2-40B4-BE49-F238E27FC236}">
                <a16:creationId xmlns:a16="http://schemas.microsoft.com/office/drawing/2014/main" id="{E023A376-9881-8E41-A7C5-C31C2A774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5401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ABA04-FFFE-4967-85AD-D2CE3F75AAAF}" type="datetimeFigureOut">
              <a:rPr lang="en-US" smtClean="0"/>
              <a:t>8/19/22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4731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ABA04-FFFE-4967-85AD-D2CE3F75AAAF}" type="datetimeFigureOut">
              <a:rPr lang="en-US" smtClean="0"/>
              <a:t>8/19/22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76231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ABA04-FFFE-4967-85AD-D2CE3F75AAAF}" type="datetimeFigureOut">
              <a:rPr lang="en-US" smtClean="0"/>
              <a:t>8/19/22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21537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ABA04-FFFE-4967-85AD-D2CE3F75AAAF}" type="datetimeFigureOut">
              <a:rPr lang="en-US" smtClean="0"/>
              <a:t>8/19/22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199988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ABA04-FFFE-4967-85AD-D2CE3F75AAAF}" type="datetimeFigureOut">
              <a:rPr lang="en-US" smtClean="0"/>
              <a:t>8/19/22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8B975C-1523-45FE-98E0-27E6130D810A}" type="slidenum">
              <a:rPr lang="en-US" smtClean="0"/>
              <a:t>‹#›</a:t>
            </a:fld>
            <a:endParaRPr lang="en-US" dirty="0"/>
          </a:p>
        </p:txBody>
      </p:sp>
      <p:pic>
        <p:nvPicPr>
          <p:cNvPr id="5" name="Picture 4">
            <a:extLst>
              <a:ext uri="{FF2B5EF4-FFF2-40B4-BE49-F238E27FC236}">
                <a16:creationId xmlns:a16="http://schemas.microsoft.com/office/drawing/2014/main" id="{78B643AE-50AD-4E87-BB83-36AD8B7ED6C8}"/>
              </a:ext>
            </a:extLst>
          </p:cNvPr>
          <p:cNvPicPr>
            <a:picLocks noChangeAspect="1"/>
          </p:cNvPicPr>
          <p:nvPr userDrawn="1"/>
        </p:nvPicPr>
        <p:blipFill>
          <a:blip r:embed="rId2"/>
          <a:stretch>
            <a:fillRect/>
          </a:stretch>
        </p:blipFill>
        <p:spPr>
          <a:xfrm>
            <a:off x="0" y="2209800"/>
            <a:ext cx="9144000" cy="2121694"/>
          </a:xfrm>
          <a:prstGeom prst="rect">
            <a:avLst/>
          </a:prstGeom>
        </p:spPr>
      </p:pic>
    </p:spTree>
    <p:extLst>
      <p:ext uri="{BB962C8B-B14F-4D97-AF65-F5344CB8AC3E}">
        <p14:creationId xmlns:p14="http://schemas.microsoft.com/office/powerpoint/2010/main" val="19867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8/19/22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333761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BABA04-FFFE-4967-85AD-D2CE3F75AAAF}" type="datetimeFigureOut">
              <a:rPr lang="en-US" smtClean="0"/>
              <a:t>8/19/22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B975C-1523-45FE-98E0-27E6130D810A}" type="slidenum">
              <a:rPr lang="en-US" smtClean="0"/>
              <a:t>‹#›</a:t>
            </a:fld>
            <a:endParaRPr lang="en-US" dirty="0"/>
          </a:p>
        </p:txBody>
      </p:sp>
    </p:spTree>
    <p:extLst>
      <p:ext uri="{BB962C8B-B14F-4D97-AF65-F5344CB8AC3E}">
        <p14:creationId xmlns:p14="http://schemas.microsoft.com/office/powerpoint/2010/main" val="23991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ABA04-FFFE-4967-85AD-D2CE3F75AAAF}" type="datetimeFigureOut">
              <a:rPr lang="en-US" smtClean="0"/>
              <a:t>8/19/22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975C-1523-45FE-98E0-27E6130D810A}" type="slidenum">
              <a:rPr lang="en-US" smtClean="0"/>
              <a:t>‹#›</a:t>
            </a:fld>
            <a:endParaRPr lang="en-US" dirty="0"/>
          </a:p>
        </p:txBody>
      </p:sp>
      <p:pic>
        <p:nvPicPr>
          <p:cNvPr id="8" name="Picture 7" descr="Icon&#10;&#10;Description automatically generated">
            <a:extLst>
              <a:ext uri="{FF2B5EF4-FFF2-40B4-BE49-F238E27FC236}">
                <a16:creationId xmlns:a16="http://schemas.microsoft.com/office/drawing/2014/main" id="{6A575005-1AC1-BD4D-BB64-F0B620BE5E1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23620" y="6121083"/>
            <a:ext cx="2197189" cy="736917"/>
          </a:xfrm>
          <a:prstGeom prst="rect">
            <a:avLst/>
          </a:prstGeom>
        </p:spPr>
      </p:pic>
      <p:pic>
        <p:nvPicPr>
          <p:cNvPr id="10" name="Picture 9" descr="A picture containing transport, wheel&#10;&#10;Description automatically generated">
            <a:extLst>
              <a:ext uri="{FF2B5EF4-FFF2-40B4-BE49-F238E27FC236}">
                <a16:creationId xmlns:a16="http://schemas.microsoft.com/office/drawing/2014/main" id="{6F1A477B-05BA-0144-AEFF-D14336E29F6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26163"/>
            <a:ext cx="731834" cy="736917"/>
          </a:xfrm>
          <a:prstGeom prst="rect">
            <a:avLst/>
          </a:prstGeom>
        </p:spPr>
      </p:pic>
    </p:spTree>
    <p:extLst>
      <p:ext uri="{BB962C8B-B14F-4D97-AF65-F5344CB8AC3E}">
        <p14:creationId xmlns:p14="http://schemas.microsoft.com/office/powerpoint/2010/main" val="201431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bit.ly/NHERI_GSC_WorkshopsEventsCalendar" TargetMode="External"/><Relationship Id="rId5" Type="http://schemas.openxmlformats.org/officeDocument/2006/relationships/hyperlink" Target="https://bit.ly/NHERI_GSC_ConferenceCalendar"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bit.ly/NHERIGSC_PDR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esignsafe-ci.org/learning-center/training/nco/2022/natural-hazards-engineering-research-summit/overview/"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t.ly/NHERIGSC_Nomin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DE34DFA-A6CA-2A22-A3D6-8D0CAE4D631A}"/>
              </a:ext>
            </a:extLst>
          </p:cNvPr>
          <p:cNvSpPr>
            <a:spLocks noGrp="1"/>
          </p:cNvSpPr>
          <p:nvPr>
            <p:ph type="ctrTitle" idx="4294967295"/>
          </p:nvPr>
        </p:nvSpPr>
        <p:spPr>
          <a:xfrm>
            <a:off x="0" y="183246"/>
            <a:ext cx="6096000" cy="1470025"/>
          </a:xfrm>
          <a:solidFill>
            <a:schemeClr val="bg1"/>
          </a:solidFill>
        </p:spPr>
        <p:txBody>
          <a:bodyPr anchor="ctr">
            <a:noAutofit/>
          </a:bodyPr>
          <a:lstStyle/>
          <a:p>
            <a:pPr algn="ctr"/>
            <a:r>
              <a:rPr lang="en-US" sz="3600" dirty="0">
                <a:solidFill>
                  <a:srgbClr val="565656"/>
                </a:solidFill>
                <a:latin typeface="Britannic Bold" panose="020B0903060703020204" pitchFamily="34" charset="77"/>
              </a:rPr>
              <a:t>NHERI GSC</a:t>
            </a:r>
            <a:br>
              <a:rPr lang="en-US" sz="3600" dirty="0">
                <a:solidFill>
                  <a:srgbClr val="565656"/>
                </a:solidFill>
                <a:latin typeface="Britannic Bold" panose="020B0903060703020204" pitchFamily="34" charset="77"/>
              </a:rPr>
            </a:br>
            <a:r>
              <a:rPr lang="en-US" sz="3600" dirty="0">
                <a:solidFill>
                  <a:srgbClr val="565656"/>
                </a:solidFill>
                <a:latin typeface="Britannic Bold" panose="020B0903060703020204" pitchFamily="34" charset="77"/>
              </a:rPr>
              <a:t> August General Meeting</a:t>
            </a:r>
          </a:p>
        </p:txBody>
      </p:sp>
    </p:spTree>
    <p:extLst>
      <p:ext uri="{BB962C8B-B14F-4D97-AF65-F5344CB8AC3E}">
        <p14:creationId xmlns:p14="http://schemas.microsoft.com/office/powerpoint/2010/main" val="256630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Breakout Rooms (BR)</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316635" y="1362485"/>
            <a:ext cx="8370165" cy="369333"/>
          </a:xfrm>
        </p:spPr>
        <p:txBody>
          <a:bodyPr>
            <a:normAutofit lnSpcReduction="10000"/>
          </a:bodyPr>
          <a:lstStyle/>
          <a:p>
            <a:pPr marL="0" indent="0">
              <a:buClr>
                <a:srgbClr val="C00000"/>
              </a:buClr>
              <a:buNone/>
            </a:pPr>
            <a:endParaRPr lang="en-US" sz="2000" i="1" dirty="0"/>
          </a:p>
          <a:p>
            <a:pPr marL="0" indent="0">
              <a:buClr>
                <a:srgbClr val="C00000"/>
              </a:buClr>
              <a:buNone/>
            </a:pPr>
            <a:endParaRPr lang="en-US" sz="2000" i="1" dirty="0"/>
          </a:p>
          <a:p>
            <a:pPr>
              <a:buClr>
                <a:srgbClr val="C00000"/>
              </a:buClr>
              <a:buFont typeface="Wingdings" pitchFamily="2" charset="2"/>
              <a:buChar char="§"/>
            </a:pPr>
            <a:endParaRPr lang="en-US" sz="2000" i="1" dirty="0"/>
          </a:p>
        </p:txBody>
      </p:sp>
      <p:sp>
        <p:nvSpPr>
          <p:cNvPr id="10" name="Rectangle 9">
            <a:extLst>
              <a:ext uri="{FF2B5EF4-FFF2-40B4-BE49-F238E27FC236}">
                <a16:creationId xmlns:a16="http://schemas.microsoft.com/office/drawing/2014/main" id="{A8CC96C0-BABC-BE47-AC0E-85B5BD70CDFC}"/>
              </a:ext>
            </a:extLst>
          </p:cNvPr>
          <p:cNvSpPr/>
          <p:nvPr/>
        </p:nvSpPr>
        <p:spPr>
          <a:xfrm>
            <a:off x="457200" y="1742245"/>
            <a:ext cx="2362200" cy="42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Please select a research area to participate. </a:t>
            </a:r>
            <a:endParaRPr lang="en-US" b="1" dirty="0"/>
          </a:p>
        </p:txBody>
      </p:sp>
      <p:sp>
        <p:nvSpPr>
          <p:cNvPr id="2" name="TextBox 1">
            <a:extLst>
              <a:ext uri="{FF2B5EF4-FFF2-40B4-BE49-F238E27FC236}">
                <a16:creationId xmlns:a16="http://schemas.microsoft.com/office/drawing/2014/main" id="{CA13DB72-5E7A-EE49-88A7-0409C03A9EC5}"/>
              </a:ext>
            </a:extLst>
          </p:cNvPr>
          <p:cNvSpPr txBox="1"/>
          <p:nvPr/>
        </p:nvSpPr>
        <p:spPr>
          <a:xfrm>
            <a:off x="3057387" y="1680692"/>
            <a:ext cx="5914722" cy="4401205"/>
          </a:xfrm>
          <a:prstGeom prst="rect">
            <a:avLst/>
          </a:prstGeom>
          <a:noFill/>
        </p:spPr>
        <p:txBody>
          <a:bodyPr wrap="square" rtlCol="0" anchor="ctr">
            <a:spAutoFit/>
          </a:bodyPr>
          <a:lstStyle/>
          <a:p>
            <a:r>
              <a:rPr lang="en-US" sz="2800" dirty="0"/>
              <a:t>Join the Research </a:t>
            </a:r>
            <a:r>
              <a:rPr lang="en-US" sz="2800" b="1" dirty="0"/>
              <a:t>BR</a:t>
            </a:r>
            <a:r>
              <a:rPr lang="en-US" sz="2800" dirty="0"/>
              <a:t> room that you are most interest in participating.</a:t>
            </a:r>
          </a:p>
          <a:p>
            <a:pPr marL="457200" indent="-457200">
              <a:buFont typeface="Arial" panose="020B0604020202020204" pitchFamily="34" charset="0"/>
              <a:buChar char="•"/>
            </a:pPr>
            <a:r>
              <a:rPr lang="en-US" sz="2800" dirty="0"/>
              <a:t>Earthquake</a:t>
            </a:r>
          </a:p>
          <a:p>
            <a:pPr marL="457200" indent="-457200">
              <a:buFont typeface="Arial" panose="020B0604020202020204" pitchFamily="34" charset="0"/>
              <a:buChar char="•"/>
            </a:pPr>
            <a:r>
              <a:rPr lang="en-US" sz="2800" dirty="0"/>
              <a:t>Wind</a:t>
            </a:r>
          </a:p>
          <a:p>
            <a:pPr marL="457200" indent="-457200">
              <a:buFont typeface="Arial" panose="020B0604020202020204" pitchFamily="34" charset="0"/>
              <a:buChar char="•"/>
            </a:pPr>
            <a:r>
              <a:rPr lang="en-US" sz="2800" dirty="0"/>
              <a:t>Tsunami </a:t>
            </a:r>
          </a:p>
          <a:p>
            <a:pPr marL="457200" indent="-457200">
              <a:buFont typeface="Arial" panose="020B0604020202020204" pitchFamily="34" charset="0"/>
              <a:buChar char="•"/>
            </a:pPr>
            <a:r>
              <a:rPr lang="en-US" sz="2800" dirty="0"/>
              <a:t>Coastal Engineering</a:t>
            </a:r>
          </a:p>
          <a:p>
            <a:pPr marL="457200" indent="-457200">
              <a:buFont typeface="Arial" panose="020B0604020202020204" pitchFamily="34" charset="0"/>
              <a:buChar char="•"/>
            </a:pPr>
            <a:r>
              <a:rPr lang="en-US" sz="2800" dirty="0"/>
              <a:t>Cyberinfrastructure</a:t>
            </a:r>
          </a:p>
          <a:p>
            <a:pPr marL="457200" indent="-457200">
              <a:buFont typeface="Arial" panose="020B0604020202020204" pitchFamily="34" charset="0"/>
              <a:buChar char="•"/>
            </a:pPr>
            <a:r>
              <a:rPr lang="en-US" sz="2800" dirty="0"/>
              <a:t>Simulation/Computational Modeling</a:t>
            </a:r>
          </a:p>
          <a:p>
            <a:pPr marL="457200" indent="-457200">
              <a:buFont typeface="Arial" panose="020B0604020202020204" pitchFamily="34" charset="0"/>
              <a:buChar char="•"/>
            </a:pPr>
            <a:r>
              <a:rPr lang="en-US" sz="2800" dirty="0"/>
              <a:t>Reconnaissance</a:t>
            </a:r>
          </a:p>
          <a:p>
            <a:pPr marL="457200" indent="-457200">
              <a:buFont typeface="Arial" panose="020B0604020202020204" pitchFamily="34" charset="0"/>
              <a:buChar char="•"/>
            </a:pPr>
            <a:r>
              <a:rPr lang="en-US" sz="2800" dirty="0"/>
              <a:t>Social Science</a:t>
            </a:r>
          </a:p>
        </p:txBody>
      </p:sp>
    </p:spTree>
    <p:extLst>
      <p:ext uri="{BB962C8B-B14F-4D97-AF65-F5344CB8AC3E}">
        <p14:creationId xmlns:p14="http://schemas.microsoft.com/office/powerpoint/2010/main" val="53664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Future Meeting Dates</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316635" y="1362485"/>
            <a:ext cx="8370165" cy="369333"/>
          </a:xfrm>
        </p:spPr>
        <p:txBody>
          <a:bodyPr>
            <a:normAutofit lnSpcReduction="10000"/>
          </a:bodyPr>
          <a:lstStyle/>
          <a:p>
            <a:pPr marL="0" indent="0">
              <a:buClr>
                <a:srgbClr val="C00000"/>
              </a:buClr>
              <a:buNone/>
            </a:pPr>
            <a:endParaRPr lang="en-US" sz="2000" i="1" dirty="0"/>
          </a:p>
          <a:p>
            <a:pPr marL="0" indent="0">
              <a:buClr>
                <a:srgbClr val="C00000"/>
              </a:buClr>
              <a:buNone/>
            </a:pPr>
            <a:endParaRPr lang="en-US" sz="2000" i="1" dirty="0"/>
          </a:p>
          <a:p>
            <a:pPr>
              <a:buClr>
                <a:srgbClr val="C00000"/>
              </a:buClr>
              <a:buFont typeface="Wingdings" pitchFamily="2" charset="2"/>
              <a:buChar char="§"/>
            </a:pPr>
            <a:endParaRPr lang="en-US" sz="2000" i="1" dirty="0"/>
          </a:p>
        </p:txBody>
      </p:sp>
      <p:sp>
        <p:nvSpPr>
          <p:cNvPr id="10" name="Rectangle 9">
            <a:extLst>
              <a:ext uri="{FF2B5EF4-FFF2-40B4-BE49-F238E27FC236}">
                <a16:creationId xmlns:a16="http://schemas.microsoft.com/office/drawing/2014/main" id="{A8CC96C0-BABC-BE47-AC0E-85B5BD70CDFC}"/>
              </a:ext>
            </a:extLst>
          </p:cNvPr>
          <p:cNvSpPr/>
          <p:nvPr/>
        </p:nvSpPr>
        <p:spPr>
          <a:xfrm>
            <a:off x="457200" y="1742245"/>
            <a:ext cx="2362200" cy="42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3rd Friday of every month at 11:00am</a:t>
            </a:r>
          </a:p>
          <a:p>
            <a:pPr algn="ctr"/>
            <a:r>
              <a:rPr lang="en-US" sz="2800" b="1" dirty="0">
                <a:solidFill>
                  <a:schemeClr val="bg1"/>
                </a:solidFill>
              </a:rPr>
              <a:t>CST</a:t>
            </a:r>
          </a:p>
        </p:txBody>
      </p:sp>
      <p:pic>
        <p:nvPicPr>
          <p:cNvPr id="4" name="Picture 3" descr="A picture containing graphical user interface&#10;&#10;Description automatically generated">
            <a:extLst>
              <a:ext uri="{FF2B5EF4-FFF2-40B4-BE49-F238E27FC236}">
                <a16:creationId xmlns:a16="http://schemas.microsoft.com/office/drawing/2014/main" id="{B6F0C29B-0B11-724F-9D72-DB45FD4FD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731817"/>
            <a:ext cx="5837604" cy="4277555"/>
          </a:xfrm>
          <a:prstGeom prst="rect">
            <a:avLst/>
          </a:prstGeom>
        </p:spPr>
      </p:pic>
      <p:sp>
        <p:nvSpPr>
          <p:cNvPr id="14" name="Oval 13">
            <a:extLst>
              <a:ext uri="{FF2B5EF4-FFF2-40B4-BE49-F238E27FC236}">
                <a16:creationId xmlns:a16="http://schemas.microsoft.com/office/drawing/2014/main" id="{0131BDEC-FA59-854B-8C2F-014165DD6712}"/>
              </a:ext>
            </a:extLst>
          </p:cNvPr>
          <p:cNvSpPr/>
          <p:nvPr/>
        </p:nvSpPr>
        <p:spPr>
          <a:xfrm>
            <a:off x="6629400" y="3881022"/>
            <a:ext cx="609600" cy="609600"/>
          </a:xfrm>
          <a:prstGeom prst="ellipse">
            <a:avLst/>
          </a:prstGeom>
          <a:noFill/>
          <a:ln w="952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F9426A1-8B53-8D48-B8BA-DA55DE8E2C09}"/>
              </a:ext>
            </a:extLst>
          </p:cNvPr>
          <p:cNvSpPr txBox="1"/>
          <p:nvPr/>
        </p:nvSpPr>
        <p:spPr>
          <a:xfrm>
            <a:off x="6724848" y="4001156"/>
            <a:ext cx="418704" cy="369332"/>
          </a:xfrm>
          <a:prstGeom prst="rect">
            <a:avLst/>
          </a:prstGeom>
          <a:noFill/>
        </p:spPr>
        <p:txBody>
          <a:bodyPr wrap="none" rtlCol="0">
            <a:spAutoFit/>
          </a:bodyPr>
          <a:lstStyle/>
          <a:p>
            <a:r>
              <a:rPr lang="en-US" dirty="0"/>
              <a:t>16</a:t>
            </a:r>
          </a:p>
        </p:txBody>
      </p:sp>
      <p:sp>
        <p:nvSpPr>
          <p:cNvPr id="8" name="TextBox 7">
            <a:extLst>
              <a:ext uri="{FF2B5EF4-FFF2-40B4-BE49-F238E27FC236}">
                <a16:creationId xmlns:a16="http://schemas.microsoft.com/office/drawing/2014/main" id="{C696498D-AF4E-4E0F-BC48-7DE8877F7420}"/>
              </a:ext>
            </a:extLst>
          </p:cNvPr>
          <p:cNvSpPr txBox="1"/>
          <p:nvPr/>
        </p:nvSpPr>
        <p:spPr>
          <a:xfrm>
            <a:off x="6477000" y="2505485"/>
            <a:ext cx="1219200" cy="369332"/>
          </a:xfrm>
          <a:prstGeom prst="rect">
            <a:avLst/>
          </a:prstGeom>
          <a:noFill/>
        </p:spPr>
        <p:txBody>
          <a:bodyPr wrap="square" rtlCol="0">
            <a:spAutoFit/>
          </a:bodyPr>
          <a:lstStyle/>
          <a:p>
            <a:pPr algn="r"/>
            <a:r>
              <a:rPr lang="en-US" dirty="0"/>
              <a:t>September</a:t>
            </a:r>
          </a:p>
        </p:txBody>
      </p:sp>
    </p:spTree>
    <p:extLst>
      <p:ext uri="{BB962C8B-B14F-4D97-AF65-F5344CB8AC3E}">
        <p14:creationId xmlns:p14="http://schemas.microsoft.com/office/powerpoint/2010/main" val="71396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143000"/>
          </a:xfrm>
        </p:spPr>
        <p:txBody>
          <a:bodyPr/>
          <a:lstStyle/>
          <a:p>
            <a:r>
              <a:rPr lang="en-US" b="1" dirty="0">
                <a:solidFill>
                  <a:srgbClr val="C00000"/>
                </a:solidFill>
                <a:latin typeface="Britannic Bold" panose="020B0903060703020204" pitchFamily="34" charset="77"/>
              </a:rPr>
              <a:t>Agenda</a:t>
            </a:r>
          </a:p>
        </p:txBody>
      </p:sp>
      <p:sp>
        <p:nvSpPr>
          <p:cNvPr id="11" name="Content Placeholder 2">
            <a:extLst>
              <a:ext uri="{FF2B5EF4-FFF2-40B4-BE49-F238E27FC236}">
                <a16:creationId xmlns:a16="http://schemas.microsoft.com/office/drawing/2014/main" id="{1B9ADD0E-9F1C-FB42-88B3-7289016050BC}"/>
              </a:ext>
            </a:extLst>
          </p:cNvPr>
          <p:cNvSpPr>
            <a:spLocks noGrp="1"/>
          </p:cNvSpPr>
          <p:nvPr>
            <p:ph idx="1"/>
          </p:nvPr>
        </p:nvSpPr>
        <p:spPr>
          <a:xfrm>
            <a:off x="228600" y="1752600"/>
            <a:ext cx="8686800" cy="4267200"/>
          </a:xfrm>
        </p:spPr>
        <p:txBody>
          <a:bodyPr anchor="ctr">
            <a:noAutofit/>
          </a:bodyPr>
          <a:lstStyle/>
          <a:p>
            <a:pPr marL="0" indent="0">
              <a:spcBef>
                <a:spcPts val="800"/>
              </a:spcBef>
              <a:buNone/>
            </a:pPr>
            <a:r>
              <a:rPr lang="en-US" sz="3600" b="1" dirty="0"/>
              <a:t>12:00-12:05	</a:t>
            </a:r>
            <a:r>
              <a:rPr lang="en-US" sz="3600" dirty="0"/>
              <a:t>Introduction/Announcements</a:t>
            </a:r>
          </a:p>
          <a:p>
            <a:pPr marL="0" indent="0">
              <a:spcBef>
                <a:spcPts val="800"/>
              </a:spcBef>
              <a:buNone/>
            </a:pPr>
            <a:r>
              <a:rPr lang="en-US" sz="3600" b="1" dirty="0"/>
              <a:t>12:05-12:30	</a:t>
            </a:r>
            <a:r>
              <a:rPr lang="en-US" sz="3600" dirty="0"/>
              <a:t>Ben </a:t>
            </a:r>
            <a:r>
              <a:rPr lang="en-US" sz="3600" dirty="0" err="1"/>
              <a:t>Roston</a:t>
            </a:r>
            <a:r>
              <a:rPr lang="en-US" sz="3600" dirty="0"/>
              <a:t>, Virginia Tech</a:t>
            </a:r>
          </a:p>
          <a:p>
            <a:pPr marL="0" indent="0">
              <a:spcBef>
                <a:spcPts val="800"/>
              </a:spcBef>
              <a:buNone/>
            </a:pPr>
            <a:r>
              <a:rPr lang="en-US" sz="3600" b="1"/>
              <a:t>12:30-12:55</a:t>
            </a:r>
            <a:r>
              <a:rPr lang="en-US" sz="3600" b="1" dirty="0"/>
              <a:t>	</a:t>
            </a:r>
            <a:r>
              <a:rPr lang="en-US" sz="3600" dirty="0"/>
              <a:t>Research Breakout Rooms</a:t>
            </a:r>
          </a:p>
          <a:p>
            <a:pPr marL="0" indent="0">
              <a:spcBef>
                <a:spcPts val="800"/>
              </a:spcBef>
              <a:buNone/>
            </a:pPr>
            <a:r>
              <a:rPr lang="en-US" sz="3600" b="1" dirty="0"/>
              <a:t>12:55-1:00	</a:t>
            </a:r>
            <a:r>
              <a:rPr lang="en-US" sz="3600" dirty="0"/>
              <a:t>Wrap-up</a:t>
            </a:r>
          </a:p>
        </p:txBody>
      </p:sp>
    </p:spTree>
    <p:extLst>
      <p:ext uri="{BB962C8B-B14F-4D97-AF65-F5344CB8AC3E}">
        <p14:creationId xmlns:p14="http://schemas.microsoft.com/office/powerpoint/2010/main" val="243208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group of people posing for a photo&#10;&#10;Description automatically generated">
            <a:extLst>
              <a:ext uri="{FF2B5EF4-FFF2-40B4-BE49-F238E27FC236}">
                <a16:creationId xmlns:a16="http://schemas.microsoft.com/office/drawing/2014/main" id="{FD78904F-B95A-295F-FC6E-62E974CB9A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0" y="609600"/>
            <a:ext cx="9117320" cy="5135563"/>
          </a:xfrm>
        </p:spPr>
      </p:pic>
    </p:spTree>
    <p:extLst>
      <p:ext uri="{BB962C8B-B14F-4D97-AF65-F5344CB8AC3E}">
        <p14:creationId xmlns:p14="http://schemas.microsoft.com/office/powerpoint/2010/main" val="388768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15154F-FCB6-4159-B8BD-7C364BDE67DC}"/>
              </a:ext>
            </a:extLst>
          </p:cNvPr>
          <p:cNvSpPr txBox="1"/>
          <p:nvPr/>
        </p:nvSpPr>
        <p:spPr>
          <a:xfrm>
            <a:off x="492617" y="457200"/>
            <a:ext cx="8534400" cy="2031325"/>
          </a:xfrm>
          <a:prstGeom prst="rect">
            <a:avLst/>
          </a:prstGeom>
          <a:noFill/>
        </p:spPr>
        <p:txBody>
          <a:bodyPr wrap="square">
            <a:spAutoFit/>
          </a:bodyPr>
          <a:lstStyle/>
          <a:p>
            <a:pPr fontAlgn="base"/>
            <a:r>
              <a:rPr lang="en-US" sz="1800" b="1" dirty="0">
                <a:solidFill>
                  <a:srgbClr val="000000"/>
                </a:solidFill>
                <a:effectLst/>
                <a:latin typeface="Arial" panose="020B0604020202020204" pitchFamily="34" charset="0"/>
              </a:rPr>
              <a:t>To add events to our NHERI GSC calendars please email our communications team:</a:t>
            </a:r>
          </a:p>
          <a:p>
            <a:pPr fontAlgn="base"/>
            <a:endParaRPr lang="en-US" b="1" dirty="0">
              <a:solidFill>
                <a:srgbClr val="136AC9"/>
              </a:solidFill>
              <a:latin typeface="Arial" panose="020B0604020202020204" pitchFamily="34" charset="0"/>
            </a:endParaRPr>
          </a:p>
          <a:p>
            <a:pPr fontAlgn="base"/>
            <a:r>
              <a:rPr lang="en-US" b="1" dirty="0">
                <a:solidFill>
                  <a:srgbClr val="136AC9"/>
                </a:solidFill>
                <a:latin typeface="Arial" panose="020B0604020202020204" pitchFamily="34" charset="0"/>
              </a:rPr>
              <a:t>Niko Todorov</a:t>
            </a:r>
            <a:r>
              <a:rPr lang="en-US" b="1" dirty="0">
                <a:solidFill>
                  <a:srgbClr val="000000"/>
                </a:solidFill>
                <a:latin typeface="Arial" panose="020B0604020202020204" pitchFamily="34" charset="0"/>
              </a:rPr>
              <a:t> todorov@chapman.edu</a:t>
            </a:r>
          </a:p>
          <a:p>
            <a:pPr fontAlgn="base"/>
            <a:r>
              <a:rPr lang="en-US" sz="1800" b="1" dirty="0">
                <a:solidFill>
                  <a:srgbClr val="136AC9"/>
                </a:solidFill>
                <a:effectLst/>
                <a:latin typeface="Arial" panose="020B0604020202020204" pitchFamily="34" charset="0"/>
              </a:rPr>
              <a:t>Edwin Rajeev </a:t>
            </a:r>
            <a:r>
              <a:rPr lang="en-US" sz="1800" b="1" dirty="0">
                <a:solidFill>
                  <a:srgbClr val="000000"/>
                </a:solidFill>
                <a:effectLst/>
                <a:latin typeface="Arial" panose="020B0604020202020204" pitchFamily="34" charset="0"/>
              </a:rPr>
              <a:t>edwinrajeev@ufl.edu</a:t>
            </a:r>
            <a:endParaRPr lang="en-US" sz="1800" dirty="0">
              <a:solidFill>
                <a:srgbClr val="000000"/>
              </a:solidFill>
              <a:effectLst/>
              <a:latin typeface="Arial" panose="020B0604020202020204" pitchFamily="34" charset="0"/>
            </a:endParaRPr>
          </a:p>
          <a:p>
            <a:br>
              <a:rPr lang="en-US" sz="1800" dirty="0">
                <a:solidFill>
                  <a:srgbClr val="000000"/>
                </a:solidFill>
                <a:effectLst/>
                <a:latin typeface="Arial" panose="020B0604020202020204" pitchFamily="34" charset="0"/>
              </a:rPr>
            </a:br>
            <a:endParaRPr lang="en-US" dirty="0"/>
          </a:p>
        </p:txBody>
      </p:sp>
      <p:pic>
        <p:nvPicPr>
          <p:cNvPr id="14" name="Content Placeholder 13" descr="Qr code&#10;&#10;Description automatically generated">
            <a:extLst>
              <a:ext uri="{FF2B5EF4-FFF2-40B4-BE49-F238E27FC236}">
                <a16:creationId xmlns:a16="http://schemas.microsoft.com/office/drawing/2014/main" id="{5E7DE80B-3731-AD49-B9AE-198E0E0FDB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62179" y="2832852"/>
            <a:ext cx="3034933" cy="3034933"/>
          </a:xfrm>
        </p:spPr>
      </p:pic>
      <p:sp>
        <p:nvSpPr>
          <p:cNvPr id="11" name="Text Placeholder 10">
            <a:extLst>
              <a:ext uri="{FF2B5EF4-FFF2-40B4-BE49-F238E27FC236}">
                <a16:creationId xmlns:a16="http://schemas.microsoft.com/office/drawing/2014/main" id="{8A988048-A238-2345-881B-C666FC77B1A6}"/>
              </a:ext>
            </a:extLst>
          </p:cNvPr>
          <p:cNvSpPr>
            <a:spLocks noGrp="1"/>
          </p:cNvSpPr>
          <p:nvPr>
            <p:ph type="body" sz="quarter" idx="3"/>
          </p:nvPr>
        </p:nvSpPr>
        <p:spPr>
          <a:xfrm>
            <a:off x="4633427" y="2193090"/>
            <a:ext cx="4041775" cy="639762"/>
          </a:xfrm>
        </p:spPr>
        <p:txBody>
          <a:bodyPr anchor="ctr">
            <a:noAutofit/>
          </a:bodyPr>
          <a:lstStyle/>
          <a:p>
            <a:pPr algn="ctr"/>
            <a:r>
              <a:rPr lang="en-US" sz="2000" dirty="0">
                <a:solidFill>
                  <a:srgbClr val="000000"/>
                </a:solidFill>
                <a:latin typeface="Arial" panose="020B0604020202020204" pitchFamily="34" charset="0"/>
              </a:rPr>
              <a:t>NHERI GSC Workshop &amp; Events Calendar</a:t>
            </a:r>
            <a:endParaRPr lang="en-US" sz="2000" b="0" dirty="0">
              <a:solidFill>
                <a:srgbClr val="000000"/>
              </a:solidFill>
              <a:latin typeface="Arial" panose="020B0604020202020204" pitchFamily="34" charset="0"/>
            </a:endParaRPr>
          </a:p>
        </p:txBody>
      </p:sp>
      <p:pic>
        <p:nvPicPr>
          <p:cNvPr id="16" name="Content Placeholder 15" descr="Qr code&#10;&#10;Description automatically generated">
            <a:extLst>
              <a:ext uri="{FF2B5EF4-FFF2-40B4-BE49-F238E27FC236}">
                <a16:creationId xmlns:a16="http://schemas.microsoft.com/office/drawing/2014/main" id="{897A68ED-D09D-3F4C-AA98-9D306EA7CC9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46890" y="2877732"/>
            <a:ext cx="3034933" cy="3034933"/>
          </a:xfrm>
        </p:spPr>
      </p:pic>
      <p:sp>
        <p:nvSpPr>
          <p:cNvPr id="19" name="Text Placeholder 10">
            <a:extLst>
              <a:ext uri="{FF2B5EF4-FFF2-40B4-BE49-F238E27FC236}">
                <a16:creationId xmlns:a16="http://schemas.microsoft.com/office/drawing/2014/main" id="{0CC7219E-12DD-1C47-BB13-81F160D6A3A5}"/>
              </a:ext>
            </a:extLst>
          </p:cNvPr>
          <p:cNvSpPr txBox="1">
            <a:spLocks/>
          </p:cNvSpPr>
          <p:nvPr/>
        </p:nvSpPr>
        <p:spPr>
          <a:xfrm>
            <a:off x="532154" y="2168644"/>
            <a:ext cx="4041775" cy="63976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solidFill>
                  <a:srgbClr val="000000"/>
                </a:solidFill>
                <a:latin typeface="Arial" panose="020B0604020202020204" pitchFamily="34" charset="0"/>
              </a:rPr>
              <a:t>NHERI GSC Conference Calendar</a:t>
            </a:r>
            <a:endParaRPr lang="en-US" sz="2000" b="0" dirty="0">
              <a:solidFill>
                <a:srgbClr val="000000"/>
              </a:solidFill>
              <a:latin typeface="Arial" panose="020B0604020202020204" pitchFamily="34" charset="0"/>
            </a:endParaRPr>
          </a:p>
        </p:txBody>
      </p:sp>
      <p:sp>
        <p:nvSpPr>
          <p:cNvPr id="20" name="TextBox 19">
            <a:extLst>
              <a:ext uri="{FF2B5EF4-FFF2-40B4-BE49-F238E27FC236}">
                <a16:creationId xmlns:a16="http://schemas.microsoft.com/office/drawing/2014/main" id="{3C8892E7-7425-E343-A941-E7C5852D0AB6}"/>
              </a:ext>
            </a:extLst>
          </p:cNvPr>
          <p:cNvSpPr txBox="1"/>
          <p:nvPr/>
        </p:nvSpPr>
        <p:spPr>
          <a:xfrm>
            <a:off x="1064108" y="5912665"/>
            <a:ext cx="3034933" cy="307777"/>
          </a:xfrm>
          <a:prstGeom prst="rect">
            <a:avLst/>
          </a:prstGeom>
          <a:noFill/>
        </p:spPr>
        <p:txBody>
          <a:bodyPr wrap="none" rtlCol="0">
            <a:spAutoFit/>
          </a:bodyPr>
          <a:lstStyle/>
          <a:p>
            <a:r>
              <a:rPr lang="en-US" sz="1400" dirty="0">
                <a:hlinkClick r:id="rId5"/>
              </a:rPr>
              <a:t>bit.ly/NHERI_GSC_ConferenceCalendar</a:t>
            </a:r>
            <a:endParaRPr lang="en-US" sz="1400" dirty="0"/>
          </a:p>
        </p:txBody>
      </p:sp>
      <p:sp>
        <p:nvSpPr>
          <p:cNvPr id="21" name="TextBox 20">
            <a:extLst>
              <a:ext uri="{FF2B5EF4-FFF2-40B4-BE49-F238E27FC236}">
                <a16:creationId xmlns:a16="http://schemas.microsoft.com/office/drawing/2014/main" id="{F9CC9A1C-1EDC-984A-8CEA-F59219D8E530}"/>
              </a:ext>
            </a:extLst>
          </p:cNvPr>
          <p:cNvSpPr txBox="1"/>
          <p:nvPr/>
        </p:nvSpPr>
        <p:spPr>
          <a:xfrm>
            <a:off x="4907747" y="5867785"/>
            <a:ext cx="3493136" cy="307777"/>
          </a:xfrm>
          <a:prstGeom prst="rect">
            <a:avLst/>
          </a:prstGeom>
          <a:noFill/>
        </p:spPr>
        <p:txBody>
          <a:bodyPr wrap="none" rtlCol="0">
            <a:spAutoFit/>
          </a:bodyPr>
          <a:lstStyle/>
          <a:p>
            <a:r>
              <a:rPr lang="en-US" sz="1400" dirty="0" err="1">
                <a:hlinkClick r:id="rId6"/>
              </a:rPr>
              <a:t>bit.ly</a:t>
            </a:r>
            <a:r>
              <a:rPr lang="en-US" sz="1400" dirty="0">
                <a:hlinkClick r:id="rId6"/>
              </a:rPr>
              <a:t>/</a:t>
            </a:r>
            <a:r>
              <a:rPr lang="en-US" sz="1400" dirty="0" err="1">
                <a:hlinkClick r:id="rId6"/>
              </a:rPr>
              <a:t>NHERI_GSC_WorkshopsEventsCalendar</a:t>
            </a:r>
            <a:endParaRPr lang="en-US" sz="1400" dirty="0"/>
          </a:p>
        </p:txBody>
      </p:sp>
    </p:spTree>
    <p:extLst>
      <p:ext uri="{BB962C8B-B14F-4D97-AF65-F5344CB8AC3E}">
        <p14:creationId xmlns:p14="http://schemas.microsoft.com/office/powerpoint/2010/main" val="337387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457200" y="342900"/>
            <a:ext cx="8229600" cy="1143000"/>
          </a:xfrm>
        </p:spPr>
        <p:txBody>
          <a:bodyPr>
            <a:normAutofit fontScale="90000"/>
          </a:bodyPr>
          <a:lstStyle/>
          <a:p>
            <a:br>
              <a:rPr lang="en-US" dirty="0"/>
            </a:br>
            <a:r>
              <a:rPr lang="en-US" dirty="0"/>
              <a:t>Register for</a:t>
            </a:r>
            <a:br>
              <a:rPr lang="en-US" dirty="0"/>
            </a:br>
            <a:r>
              <a:rPr lang="en-US" b="1" i="0" cap="all" dirty="0">
                <a:solidFill>
                  <a:srgbClr val="CB463F"/>
                </a:solidFill>
                <a:effectLst/>
                <a:latin typeface="futura-pt"/>
              </a:rPr>
              <a:t>NHERI GSC post-disaster recon workshop</a:t>
            </a:r>
            <a:endParaRPr lang="en-US" sz="3600" dirty="0">
              <a:solidFill>
                <a:srgbClr val="CB463F"/>
              </a:solidFill>
            </a:endParaRPr>
          </a:p>
        </p:txBody>
      </p:sp>
      <p:sp>
        <p:nvSpPr>
          <p:cNvPr id="6" name="Rectangle 5">
            <a:extLst>
              <a:ext uri="{FF2B5EF4-FFF2-40B4-BE49-F238E27FC236}">
                <a16:creationId xmlns:a16="http://schemas.microsoft.com/office/drawing/2014/main" id="{F33984DD-7BB9-114A-9B7D-F51760DEBEEC}"/>
              </a:ext>
            </a:extLst>
          </p:cNvPr>
          <p:cNvSpPr/>
          <p:nvPr/>
        </p:nvSpPr>
        <p:spPr>
          <a:xfrm>
            <a:off x="939801" y="2590800"/>
            <a:ext cx="3429000" cy="3352800"/>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Sept </a:t>
            </a:r>
          </a:p>
          <a:p>
            <a:pPr algn="ctr"/>
            <a:r>
              <a:rPr lang="en-US" sz="6000" b="1" dirty="0"/>
              <a:t>9</a:t>
            </a:r>
          </a:p>
          <a:p>
            <a:pPr algn="ctr"/>
            <a:r>
              <a:rPr lang="en-US" sz="2800" b="1" dirty="0"/>
              <a:t>1 – 3 p.m. CST</a:t>
            </a:r>
          </a:p>
        </p:txBody>
      </p:sp>
      <p:sp>
        <p:nvSpPr>
          <p:cNvPr id="2" name="TextBox 1">
            <a:extLst>
              <a:ext uri="{FF2B5EF4-FFF2-40B4-BE49-F238E27FC236}">
                <a16:creationId xmlns:a16="http://schemas.microsoft.com/office/drawing/2014/main" id="{1D86AC07-F5F0-9EE0-E335-83561CD6DD6E}"/>
              </a:ext>
            </a:extLst>
          </p:cNvPr>
          <p:cNvSpPr txBox="1"/>
          <p:nvPr/>
        </p:nvSpPr>
        <p:spPr>
          <a:xfrm>
            <a:off x="3005994" y="2133600"/>
            <a:ext cx="3132011" cy="646331"/>
          </a:xfrm>
          <a:prstGeom prst="rect">
            <a:avLst/>
          </a:prstGeom>
          <a:noFill/>
        </p:spPr>
        <p:txBody>
          <a:bodyPr wrap="none" rtlCol="0">
            <a:spAutoFit/>
          </a:bodyPr>
          <a:lstStyle/>
          <a:p>
            <a:r>
              <a:rPr lang="en-US" dirty="0">
                <a:hlinkClick r:id="rId3"/>
              </a:rPr>
              <a:t>https://bit.ly/NHERIGSC_PDRW</a:t>
            </a:r>
            <a:endParaRPr lang="en-US" dirty="0"/>
          </a:p>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B81931D3-2A96-E243-69A7-5BCFA277E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590800"/>
            <a:ext cx="3352800" cy="3352800"/>
          </a:xfrm>
          <a:prstGeom prst="rect">
            <a:avLst/>
          </a:prstGeom>
        </p:spPr>
      </p:pic>
    </p:spTree>
    <p:extLst>
      <p:ext uri="{BB962C8B-B14F-4D97-AF65-F5344CB8AC3E}">
        <p14:creationId xmlns:p14="http://schemas.microsoft.com/office/powerpoint/2010/main" val="134273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457200" y="762000"/>
            <a:ext cx="8229600" cy="1143000"/>
          </a:xfrm>
        </p:spPr>
        <p:txBody>
          <a:bodyPr>
            <a:normAutofit fontScale="90000"/>
          </a:bodyPr>
          <a:lstStyle/>
          <a:p>
            <a:r>
              <a:rPr lang="en-US" dirty="0"/>
              <a:t>Register for </a:t>
            </a:r>
            <a:br>
              <a:rPr lang="en-US" dirty="0"/>
            </a:br>
            <a:r>
              <a:rPr lang="en-US" b="1" i="0" cap="all" dirty="0">
                <a:solidFill>
                  <a:srgbClr val="47A59D"/>
                </a:solidFill>
                <a:effectLst/>
                <a:latin typeface="futura-pt"/>
              </a:rPr>
              <a:t>NATURAL HAZARDS RESEARCH SUMMIT 2022</a:t>
            </a:r>
            <a:br>
              <a:rPr lang="en-US" b="1" i="0" cap="all" dirty="0">
                <a:solidFill>
                  <a:srgbClr val="47A59D"/>
                </a:solidFill>
                <a:effectLst/>
                <a:latin typeface="futura-pt"/>
              </a:rPr>
            </a:br>
            <a:endParaRPr lang="en-US" sz="3600" dirty="0"/>
          </a:p>
        </p:txBody>
      </p:sp>
      <p:sp>
        <p:nvSpPr>
          <p:cNvPr id="6" name="Rectangle 5">
            <a:extLst>
              <a:ext uri="{FF2B5EF4-FFF2-40B4-BE49-F238E27FC236}">
                <a16:creationId xmlns:a16="http://schemas.microsoft.com/office/drawing/2014/main" id="{F33984DD-7BB9-114A-9B7D-F51760DEBEEC}"/>
              </a:ext>
            </a:extLst>
          </p:cNvPr>
          <p:cNvSpPr/>
          <p:nvPr/>
        </p:nvSpPr>
        <p:spPr>
          <a:xfrm>
            <a:off x="951376" y="2305050"/>
            <a:ext cx="3429000" cy="3352800"/>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October </a:t>
            </a:r>
          </a:p>
          <a:p>
            <a:pPr algn="ctr"/>
            <a:r>
              <a:rPr lang="en-US" sz="6000" b="1" dirty="0"/>
              <a:t>6-7</a:t>
            </a:r>
          </a:p>
          <a:p>
            <a:pPr algn="ctr"/>
            <a:r>
              <a:rPr lang="en-US" sz="2800" b="1" dirty="0"/>
              <a:t>Washington, DC</a:t>
            </a:r>
          </a:p>
        </p:txBody>
      </p:sp>
      <p:pic>
        <p:nvPicPr>
          <p:cNvPr id="4" name="Picture 3" descr="Qr code&#10;&#10;Description automatically generated">
            <a:extLst>
              <a:ext uri="{FF2B5EF4-FFF2-40B4-BE49-F238E27FC236}">
                <a16:creationId xmlns:a16="http://schemas.microsoft.com/office/drawing/2014/main" id="{FB12FFA3-B92B-527A-52DE-13663D653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324" y="2209800"/>
            <a:ext cx="3543300" cy="3543300"/>
          </a:xfrm>
          <a:prstGeom prst="rect">
            <a:avLst/>
          </a:prstGeom>
        </p:spPr>
      </p:pic>
      <p:sp>
        <p:nvSpPr>
          <p:cNvPr id="8" name="TextBox 7">
            <a:extLst>
              <a:ext uri="{FF2B5EF4-FFF2-40B4-BE49-F238E27FC236}">
                <a16:creationId xmlns:a16="http://schemas.microsoft.com/office/drawing/2014/main" id="{4A380EF5-6138-D122-682B-4D850AE89AD6}"/>
              </a:ext>
            </a:extLst>
          </p:cNvPr>
          <p:cNvSpPr txBox="1"/>
          <p:nvPr/>
        </p:nvSpPr>
        <p:spPr>
          <a:xfrm>
            <a:off x="951376" y="5773356"/>
            <a:ext cx="7241248" cy="923330"/>
          </a:xfrm>
          <a:prstGeom prst="rect">
            <a:avLst/>
          </a:prstGeom>
          <a:noFill/>
        </p:spPr>
        <p:txBody>
          <a:bodyPr wrap="square">
            <a:spAutoFit/>
          </a:bodyPr>
          <a:lstStyle/>
          <a:p>
            <a:pPr algn="ctr"/>
            <a:r>
              <a:rPr lang="en-US" sz="1800" dirty="0">
                <a:solidFill>
                  <a:srgbClr val="0432FF"/>
                </a:solidFill>
                <a:hlinkClick r:id="rId4">
                  <a:extLst>
                    <a:ext uri="{A12FA001-AC4F-418D-AE19-62706E023703}">
                      <ahyp:hlinkClr xmlns:ahyp="http://schemas.microsoft.com/office/drawing/2018/hyperlinkcolor" val="tx"/>
                    </a:ext>
                  </a:extLst>
                </a:hlinkClick>
              </a:rPr>
              <a:t>https://www.designsafe-ci.org/learning-center/training/nco/2022/natural-hazards-engineering-research-summit/overview/</a:t>
            </a:r>
            <a:endParaRPr lang="en-US" sz="1800" dirty="0">
              <a:solidFill>
                <a:srgbClr val="0432FF"/>
              </a:solidFill>
            </a:endParaRPr>
          </a:p>
          <a:p>
            <a:pPr algn="ctr"/>
            <a:endParaRPr lang="en-US" sz="1800" b="1" dirty="0">
              <a:solidFill>
                <a:srgbClr val="0432FF"/>
              </a:solidFill>
            </a:endParaRPr>
          </a:p>
        </p:txBody>
      </p:sp>
    </p:spTree>
    <p:extLst>
      <p:ext uri="{BB962C8B-B14F-4D97-AF65-F5344CB8AC3E}">
        <p14:creationId xmlns:p14="http://schemas.microsoft.com/office/powerpoint/2010/main" val="422776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B69FC7-0D66-42FD-9AF0-16A4B3D0EB00}"/>
              </a:ext>
            </a:extLst>
          </p:cNvPr>
          <p:cNvPicPr>
            <a:picLocks noChangeAspect="1"/>
          </p:cNvPicPr>
          <p:nvPr/>
        </p:nvPicPr>
        <p:blipFill>
          <a:blip r:embed="rId2"/>
          <a:stretch>
            <a:fillRect/>
          </a:stretch>
        </p:blipFill>
        <p:spPr>
          <a:xfrm>
            <a:off x="480841" y="838200"/>
            <a:ext cx="8182317" cy="4714875"/>
          </a:xfrm>
          <a:prstGeom prst="rect">
            <a:avLst/>
          </a:prstGeom>
        </p:spPr>
      </p:pic>
    </p:spTree>
    <p:extLst>
      <p:ext uri="{BB962C8B-B14F-4D97-AF65-F5344CB8AC3E}">
        <p14:creationId xmlns:p14="http://schemas.microsoft.com/office/powerpoint/2010/main" val="419291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E0501-F8B7-7041-BB0E-C402BE751EAF}"/>
              </a:ext>
            </a:extLst>
          </p:cNvPr>
          <p:cNvSpPr>
            <a:spLocks noGrp="1"/>
          </p:cNvSpPr>
          <p:nvPr>
            <p:ph type="title"/>
          </p:nvPr>
        </p:nvSpPr>
        <p:spPr>
          <a:xfrm>
            <a:off x="0" y="342900"/>
            <a:ext cx="9144000" cy="1143000"/>
          </a:xfrm>
        </p:spPr>
        <p:txBody>
          <a:bodyPr>
            <a:normAutofit fontScale="90000"/>
          </a:bodyPr>
          <a:lstStyle/>
          <a:p>
            <a:r>
              <a:rPr lang="en-US" dirty="0"/>
              <a:t>Upcoming Opening: </a:t>
            </a:r>
            <a:br>
              <a:rPr lang="en-US" dirty="0"/>
            </a:br>
            <a:r>
              <a:rPr lang="en-US" dirty="0"/>
              <a:t>Vice-Chair of Research</a:t>
            </a:r>
            <a:br>
              <a:rPr lang="en-US" dirty="0"/>
            </a:br>
            <a:endParaRPr lang="en-US" sz="3600" dirty="0"/>
          </a:p>
        </p:txBody>
      </p:sp>
      <p:sp>
        <p:nvSpPr>
          <p:cNvPr id="6" name="Rectangle 5">
            <a:extLst>
              <a:ext uri="{FF2B5EF4-FFF2-40B4-BE49-F238E27FC236}">
                <a16:creationId xmlns:a16="http://schemas.microsoft.com/office/drawing/2014/main" id="{F33984DD-7BB9-114A-9B7D-F51760DEBEEC}"/>
              </a:ext>
            </a:extLst>
          </p:cNvPr>
          <p:cNvSpPr/>
          <p:nvPr/>
        </p:nvSpPr>
        <p:spPr>
          <a:xfrm>
            <a:off x="939801" y="2590800"/>
            <a:ext cx="3429000" cy="3352800"/>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Sept </a:t>
            </a:r>
          </a:p>
          <a:p>
            <a:pPr algn="ctr"/>
            <a:r>
              <a:rPr lang="en-US" sz="6000" b="1" dirty="0"/>
              <a:t>6</a:t>
            </a:r>
            <a:endParaRPr lang="en-US" sz="3200" dirty="0"/>
          </a:p>
        </p:txBody>
      </p:sp>
      <p:sp>
        <p:nvSpPr>
          <p:cNvPr id="5" name="Rectangle 4">
            <a:extLst>
              <a:ext uri="{FF2B5EF4-FFF2-40B4-BE49-F238E27FC236}">
                <a16:creationId xmlns:a16="http://schemas.microsoft.com/office/drawing/2014/main" id="{6FBB41D7-1A59-484F-8651-D0854D47FBBD}"/>
              </a:ext>
            </a:extLst>
          </p:cNvPr>
          <p:cNvSpPr/>
          <p:nvPr/>
        </p:nvSpPr>
        <p:spPr>
          <a:xfrm>
            <a:off x="4541949" y="2590800"/>
            <a:ext cx="3429000" cy="1600200"/>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Nominate yourself</a:t>
            </a:r>
          </a:p>
          <a:p>
            <a:pPr algn="ctr"/>
            <a:r>
              <a:rPr lang="en-US" sz="2000" dirty="0">
                <a:solidFill>
                  <a:schemeClr val="bg1"/>
                </a:solidFill>
              </a:rPr>
              <a:t>or</a:t>
            </a:r>
          </a:p>
          <a:p>
            <a:pPr algn="ctr"/>
            <a:r>
              <a:rPr lang="en-US" sz="2000" dirty="0">
                <a:solidFill>
                  <a:schemeClr val="bg1"/>
                </a:solidFill>
              </a:rPr>
              <a:t>Nominate another member</a:t>
            </a:r>
            <a:endParaRPr lang="en-US" sz="2400" dirty="0">
              <a:solidFill>
                <a:schemeClr val="bg1"/>
              </a:solidFill>
            </a:endParaRPr>
          </a:p>
        </p:txBody>
      </p:sp>
      <p:sp>
        <p:nvSpPr>
          <p:cNvPr id="2" name="Rectangle 1">
            <a:extLst>
              <a:ext uri="{FF2B5EF4-FFF2-40B4-BE49-F238E27FC236}">
                <a16:creationId xmlns:a16="http://schemas.microsoft.com/office/drawing/2014/main" id="{771526BA-D39F-4D2B-B960-342758B98665}"/>
              </a:ext>
            </a:extLst>
          </p:cNvPr>
          <p:cNvSpPr/>
          <p:nvPr/>
        </p:nvSpPr>
        <p:spPr>
          <a:xfrm>
            <a:off x="939801" y="1485900"/>
            <a:ext cx="7031148" cy="921376"/>
          </a:xfrm>
          <a:prstGeom prst="rect">
            <a:avLst/>
          </a:prstGeom>
          <a:solidFill>
            <a:srgbClr val="136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Nominations due by Sept 2, 2022</a:t>
            </a:r>
          </a:p>
          <a:p>
            <a:pPr algn="ctr"/>
            <a:r>
              <a:rPr lang="en-US" sz="2800" dirty="0">
                <a:solidFill>
                  <a:schemeClr val="bg1"/>
                </a:solidFill>
                <a:hlinkClick r:id="rId3">
                  <a:extLst>
                    <a:ext uri="{A12FA001-AC4F-418D-AE19-62706E023703}">
                      <ahyp:hlinkClr xmlns:ahyp="http://schemas.microsoft.com/office/drawing/2018/hyperlinkcolor" val="tx"/>
                    </a:ext>
                  </a:extLst>
                </a:hlinkClick>
              </a:rPr>
              <a:t>https://bit.ly/NHERIGSC_Nominations</a:t>
            </a:r>
            <a:r>
              <a:rPr lang="en-US" sz="2800" dirty="0">
                <a:solidFill>
                  <a:schemeClr val="bg1"/>
                </a:solidFill>
              </a:rPr>
              <a:t> </a:t>
            </a:r>
          </a:p>
        </p:txBody>
      </p:sp>
      <p:sp>
        <p:nvSpPr>
          <p:cNvPr id="10" name="Rectangle 9">
            <a:extLst>
              <a:ext uri="{FF2B5EF4-FFF2-40B4-BE49-F238E27FC236}">
                <a16:creationId xmlns:a16="http://schemas.microsoft.com/office/drawing/2014/main" id="{440C6D1A-DFE3-4744-862A-088A99196159}"/>
              </a:ext>
            </a:extLst>
          </p:cNvPr>
          <p:cNvSpPr/>
          <p:nvPr/>
        </p:nvSpPr>
        <p:spPr>
          <a:xfrm>
            <a:off x="4541949" y="4275786"/>
            <a:ext cx="3429000" cy="1667814"/>
          </a:xfrm>
          <a:prstGeom prst="rect">
            <a:avLst/>
          </a:prstGeom>
          <a:solidFill>
            <a:srgbClr val="136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Eligibility Criteria</a:t>
            </a:r>
          </a:p>
          <a:p>
            <a:pPr algn="ctr"/>
            <a:r>
              <a:rPr lang="en-US" sz="2000" dirty="0">
                <a:solidFill>
                  <a:schemeClr val="bg1"/>
                </a:solidFill>
              </a:rPr>
              <a:t>Member in good standing</a:t>
            </a:r>
          </a:p>
          <a:p>
            <a:pPr algn="ctr"/>
            <a:r>
              <a:rPr lang="en-US" sz="2000" dirty="0">
                <a:solidFill>
                  <a:schemeClr val="bg1"/>
                </a:solidFill>
              </a:rPr>
              <a:t>Attended 2 NHERI GSC  Meetings last semester</a:t>
            </a:r>
          </a:p>
        </p:txBody>
      </p:sp>
    </p:spTree>
    <p:extLst>
      <p:ext uri="{BB962C8B-B14F-4D97-AF65-F5344CB8AC3E}">
        <p14:creationId xmlns:p14="http://schemas.microsoft.com/office/powerpoint/2010/main" val="358616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20306-D878-4535-B835-008A893E5D64}"/>
              </a:ext>
            </a:extLst>
          </p:cNvPr>
          <p:cNvPicPr>
            <a:picLocks noChangeAspect="1"/>
          </p:cNvPicPr>
          <p:nvPr/>
        </p:nvPicPr>
        <p:blipFill>
          <a:blip r:embed="rId3"/>
          <a:stretch>
            <a:fillRect/>
          </a:stretch>
        </p:blipFill>
        <p:spPr>
          <a:xfrm>
            <a:off x="202250" y="533400"/>
            <a:ext cx="8739499" cy="4791075"/>
          </a:xfrm>
          <a:prstGeom prst="rect">
            <a:avLst/>
          </a:prstGeom>
        </p:spPr>
      </p:pic>
    </p:spTree>
    <p:extLst>
      <p:ext uri="{BB962C8B-B14F-4D97-AF65-F5344CB8AC3E}">
        <p14:creationId xmlns:p14="http://schemas.microsoft.com/office/powerpoint/2010/main" val="1907173061"/>
      </p:ext>
    </p:extLst>
  </p:cSld>
  <p:clrMapOvr>
    <a:masterClrMapping/>
  </p:clrMapOvr>
</p:sld>
</file>

<file path=ppt/theme/theme1.xml><?xml version="1.0" encoding="utf-8"?>
<a:theme xmlns:a="http://schemas.openxmlformats.org/drawingml/2006/main" name="NHERI ppt template 6.28.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NHERI deck with NCO logo 7.8.2018</Template>
  <TotalTime>6224</TotalTime>
  <Words>423</Words>
  <Application>Microsoft Macintosh PowerPoint</Application>
  <PresentationFormat>On-screen Show (4:3)</PresentationFormat>
  <Paragraphs>68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Britannic Bold</vt:lpstr>
      <vt:lpstr>Calibri</vt:lpstr>
      <vt:lpstr>futura-pt</vt:lpstr>
      <vt:lpstr>Wingdings</vt:lpstr>
      <vt:lpstr>NHERI ppt template 6.28.2018</vt:lpstr>
      <vt:lpstr>NHERI GSC  August General Meeting</vt:lpstr>
      <vt:lpstr>Agenda</vt:lpstr>
      <vt:lpstr>PowerPoint Presentation</vt:lpstr>
      <vt:lpstr>PowerPoint Presentation</vt:lpstr>
      <vt:lpstr> Register for NHERI GSC post-disaster recon workshop</vt:lpstr>
      <vt:lpstr>Register for  NATURAL HAZARDS RESEARCH SUMMIT 2022 </vt:lpstr>
      <vt:lpstr>PowerPoint Presentation</vt:lpstr>
      <vt:lpstr>Upcoming Opening:  Vice-Chair of Research </vt:lpstr>
      <vt:lpstr>PowerPoint Presentation</vt:lpstr>
      <vt:lpstr>Breakout Rooms (BR)</vt:lpstr>
      <vt:lpstr>Future Meeting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LaChance</dc:creator>
  <cp:lastModifiedBy>Robin Nelson</cp:lastModifiedBy>
  <cp:revision>157</cp:revision>
  <dcterms:created xsi:type="dcterms:W3CDTF">2018-07-09T00:19:41Z</dcterms:created>
  <dcterms:modified xsi:type="dcterms:W3CDTF">2022-08-19T16:59:24Z</dcterms:modified>
</cp:coreProperties>
</file>