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0_448F9AC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0"/>
  </p:notesMasterIdLst>
  <p:sldIdLst>
    <p:sldId id="282" r:id="rId2"/>
    <p:sldId id="307" r:id="rId3"/>
    <p:sldId id="304" r:id="rId4"/>
    <p:sldId id="312" r:id="rId5"/>
    <p:sldId id="259" r:id="rId6"/>
    <p:sldId id="315" r:id="rId7"/>
    <p:sldId id="314" r:id="rId8"/>
    <p:sldId id="29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5A384-81CE-34A9-EB1D-08028BAC8099}" name="Robin Nelson" initials="RN" userId="qKUW7LqbQUZNeQBfjR07S3wJg/rr0eZOQZWMWFgCrS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1BD"/>
    <a:srgbClr val="CB453E"/>
    <a:srgbClr val="565656"/>
    <a:srgbClr val="136AC9"/>
    <a:srgbClr val="47A59E"/>
    <a:srgbClr val="2A8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6240"/>
  </p:normalViewPr>
  <p:slideViewPr>
    <p:cSldViewPr>
      <p:cViewPr varScale="1">
        <p:scale>
          <a:sx n="121" d="100"/>
          <a:sy n="121" d="100"/>
        </p:scale>
        <p:origin x="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modernComment_130_448F9AC4.xml><?xml version="1.0" encoding="utf-8"?>
<p188:cmLst xmlns:a="http://schemas.openxmlformats.org/drawingml/2006/main" xmlns:r="http://schemas.openxmlformats.org/officeDocument/2006/relationships" xmlns:p188="http://schemas.microsoft.com/office/powerpoint/2018/8/main">
  <p188:cm id="{D666C6A2-1697-47C6-8A92-00203A00DF2A}" authorId="{5CE5A384-81CE-34A9-EB1D-08028BAC8099}" created="2023-05-15T18:11:16.753">
    <pc:sldMkLst xmlns:pc="http://schemas.microsoft.com/office/powerpoint/2013/main/command">
      <pc:docMk/>
      <pc:sldMk cId="1150261956" sldId="304"/>
    </pc:sldMkLst>
    <p188:replyLst>
      <p188:reply id="{15201E07-EEBC-40B8-B823-B7E2AE4BCD64}" authorId="{5CE5A384-81CE-34A9-EB1D-08028BAC8099}" created="2023-05-19T12:09:01.575">
        <p188:txBody>
          <a:bodyPr/>
          <a:lstStyle/>
          <a:p>
            <a:r>
              <a:rPr lang="en-US"/>
              <a:t>Updated 5/19</a:t>
            </a:r>
          </a:p>
        </p188:txBody>
      </p188:reply>
    </p188:replyLst>
    <p188:txBody>
      <a:bodyPr/>
      <a:lstStyle/>
      <a:p>
        <a:r>
          <a:rPr lang="en-US"/>
          <a:t>Updated on May 15, 2023. I will updated again on 5/19 before the meeting.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33D25-130B-40DA-A4CD-0E6E6D2F0977}" type="datetimeFigureOut">
              <a:rPr lang="en-US" smtClean="0"/>
              <a:t>8/17/23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1569-17E1-4DB7-82E7-8C4F7B1FF61B}" type="slidenum">
              <a:rPr lang="en-US" smtClean="0"/>
              <a:t>‹#›</a:t>
            </a:fld>
            <a:endParaRPr lang="en-US"/>
          </a:p>
        </p:txBody>
      </p:sp>
    </p:spTree>
    <p:extLst>
      <p:ext uri="{BB962C8B-B14F-4D97-AF65-F5344CB8AC3E}">
        <p14:creationId xmlns:p14="http://schemas.microsoft.com/office/powerpoint/2010/main" val="5378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a:t>
            </a:fld>
            <a:endParaRPr lang="en-US" dirty="0"/>
          </a:p>
        </p:txBody>
      </p:sp>
    </p:spTree>
    <p:extLst>
      <p:ext uri="{BB962C8B-B14F-4D97-AF65-F5344CB8AC3E}">
        <p14:creationId xmlns:p14="http://schemas.microsoft.com/office/powerpoint/2010/main" val="30794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2</a:t>
            </a:fld>
            <a:endParaRPr lang="en-US" dirty="0"/>
          </a:p>
        </p:txBody>
      </p:sp>
    </p:spTree>
    <p:extLst>
      <p:ext uri="{BB962C8B-B14F-4D97-AF65-F5344CB8AC3E}">
        <p14:creationId xmlns:p14="http://schemas.microsoft.com/office/powerpoint/2010/main" val="3396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3</a:t>
            </a:fld>
            <a:endParaRPr lang="en-US" dirty="0"/>
          </a:p>
        </p:txBody>
      </p:sp>
    </p:spTree>
    <p:extLst>
      <p:ext uri="{BB962C8B-B14F-4D97-AF65-F5344CB8AC3E}">
        <p14:creationId xmlns:p14="http://schemas.microsoft.com/office/powerpoint/2010/main" val="26800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e3743f252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e3743f252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endParaRPr lang="en-US" sz="1800" dirty="0">
              <a:solidFill>
                <a:srgbClr val="000000"/>
              </a:solidFill>
              <a:effectLst/>
              <a:latin typeface="inherit"/>
            </a:endParaRPr>
          </a:p>
          <a:p>
            <a:br>
              <a:rPr lang="en-US" dirty="0">
                <a:cs typeface="+mn-lt"/>
              </a:rPr>
            </a:br>
            <a:endParaRPr sz="1200" dirty="0">
              <a:solidFill>
                <a:schemeClr val="dk1"/>
              </a:solidFill>
            </a:endParaRPr>
          </a:p>
        </p:txBody>
      </p:sp>
      <p:sp>
        <p:nvSpPr>
          <p:cNvPr id="170" name="Google Shape;170;g18e3743f252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e3743f252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e3743f252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dirty="0"/>
              <a:t>I am so honored to introduce our speaker today, Dr. Tracy Kijewski-Correa.</a:t>
            </a:r>
          </a:p>
          <a:p>
            <a:r>
              <a:rPr lang="en-US" dirty="0"/>
              <a:t>Tracy Kijewski-Correa </a:t>
            </a:r>
            <a:r>
              <a:rPr lang="en-US" dirty="0">
                <a:effectLst/>
              </a:rPr>
              <a:t>is professor </a:t>
            </a:r>
            <a:r>
              <a:rPr lang="en-US" dirty="0"/>
              <a:t>of engineering and global affairs in the Keough School of Global Affairs </a:t>
            </a:r>
            <a:r>
              <a:rPr lang="en-US" dirty="0">
                <a:effectLst/>
              </a:rPr>
              <a:t>at </a:t>
            </a:r>
            <a:r>
              <a:rPr lang="en-US" dirty="0"/>
              <a:t>the University of Notre Dame with a joint appointment as the Leo E. and Patti Ruth Linbeck Collegiate Chair and Associate Professor </a:t>
            </a:r>
            <a:r>
              <a:rPr lang="en-US" dirty="0">
                <a:effectLst/>
              </a:rPr>
              <a:t>in the </a:t>
            </a:r>
            <a:r>
              <a:rPr lang="en-US" dirty="0"/>
              <a:t>Department </a:t>
            </a:r>
            <a:r>
              <a:rPr lang="en-US" dirty="0">
                <a:effectLst/>
              </a:rPr>
              <a:t>of </a:t>
            </a:r>
            <a:r>
              <a:rPr lang="en-US" dirty="0"/>
              <a:t>Civil </a:t>
            </a:r>
            <a:r>
              <a:rPr lang="en-US" dirty="0">
                <a:effectLst/>
              </a:rPr>
              <a:t>and </a:t>
            </a:r>
            <a:r>
              <a:rPr lang="en-US" dirty="0"/>
              <a:t>Environmental Engineering &amp; Earth Sciences. She currently serves in a number of esteemed roles, including a co-director of the Integration Lab (</a:t>
            </a:r>
            <a:r>
              <a:rPr lang="en-US" dirty="0" err="1"/>
              <a:t>i</a:t>
            </a:r>
            <a:r>
              <a:rPr lang="en-US" dirty="0"/>
              <a:t>-Lab), part of the Master of Global Affairs program, the William J. Pulte Director (acting) of the Keough School’s Pulte Institute for Global Development</a:t>
            </a:r>
            <a:r>
              <a:rPr lang="en-US" dirty="0">
                <a:effectLst/>
              </a:rPr>
              <a:t>, </a:t>
            </a:r>
            <a:r>
              <a:rPr lang="en-US" dirty="0"/>
              <a:t>and </a:t>
            </a:r>
            <a:r>
              <a:rPr lang="en-US" dirty="0">
                <a:effectLst/>
              </a:rPr>
              <a:t>as a </a:t>
            </a:r>
            <a:r>
              <a:rPr lang="en-US" dirty="0"/>
              <a:t>fellow of the Keough School’s Kellogg Institute for International Studies. Additionally, she is co-founder of Engineering2Empower, an initiative with the stated mission of empowering community resilience </a:t>
            </a:r>
            <a:r>
              <a:rPr lang="en-US" dirty="0">
                <a:effectLst/>
              </a:rPr>
              <a:t>in </a:t>
            </a:r>
            <a:r>
              <a:rPr lang="en-US" dirty="0"/>
              <a:t>the developing world; is on the faculty board of the Real Estate Institute; </a:t>
            </a:r>
            <a:r>
              <a:rPr lang="en-US" dirty="0">
                <a:effectLst/>
              </a:rPr>
              <a:t>and </a:t>
            </a:r>
            <a:r>
              <a:rPr lang="en-US" dirty="0"/>
              <a:t>is an affiliated faculty member for Notre Dame’s Environmental Change Initiative.</a:t>
            </a:r>
            <a:endParaRPr lang="en-US" dirty="0">
              <a:cs typeface="Calibri"/>
            </a:endParaRPr>
          </a:p>
          <a:p>
            <a:r>
              <a:rPr lang="en-US" dirty="0"/>
              <a:t>Her research focuses on </a:t>
            </a:r>
            <a:r>
              <a:rPr lang="en-US" dirty="0">
                <a:effectLst/>
              </a:rPr>
              <a:t>disaster </a:t>
            </a:r>
            <a:r>
              <a:rPr lang="en-US" dirty="0"/>
              <a:t>risk reduction and civil infrastructure challenges posed by increased urbanization </a:t>
            </a:r>
            <a:r>
              <a:rPr lang="en-US" dirty="0">
                <a:effectLst/>
              </a:rPr>
              <a:t>and </a:t>
            </a:r>
            <a:r>
              <a:rPr lang="en-US" dirty="0"/>
              <a:t>vulnerability. Her interdisciplinary scholarship links science </a:t>
            </a:r>
            <a:r>
              <a:rPr lang="en-US" dirty="0">
                <a:effectLst/>
              </a:rPr>
              <a:t>and </a:t>
            </a:r>
            <a:r>
              <a:rPr lang="en-US" dirty="0"/>
              <a:t>technology to communities </a:t>
            </a:r>
            <a:r>
              <a:rPr lang="en-US" dirty="0">
                <a:effectLst/>
              </a:rPr>
              <a:t>in </a:t>
            </a:r>
            <a:r>
              <a:rPr lang="en-US" dirty="0"/>
              <a:t>greatest need</a:t>
            </a:r>
            <a:r>
              <a:rPr lang="en-US" dirty="0">
                <a:effectLst/>
              </a:rPr>
              <a:t>, </a:t>
            </a:r>
            <a:r>
              <a:rPr lang="en-US" dirty="0"/>
              <a:t>delivering scalable paradigms to enhance </a:t>
            </a:r>
            <a:r>
              <a:rPr lang="en-US" dirty="0">
                <a:effectLst/>
              </a:rPr>
              <a:t>the </a:t>
            </a:r>
            <a:r>
              <a:rPr lang="en-US" dirty="0"/>
              <a:t>resilience and sustainability </a:t>
            </a:r>
            <a:r>
              <a:rPr lang="en-US" dirty="0">
                <a:effectLst/>
              </a:rPr>
              <a:t>of </a:t>
            </a:r>
            <a:r>
              <a:rPr lang="en-US" dirty="0"/>
              <a:t>civil infrastructure </a:t>
            </a:r>
            <a:r>
              <a:rPr lang="en-US" dirty="0">
                <a:effectLst/>
              </a:rPr>
              <a:t>and </a:t>
            </a:r>
            <a:r>
              <a:rPr lang="en-US" dirty="0"/>
              <a:t>inform </a:t>
            </a:r>
            <a:r>
              <a:rPr lang="en-US" dirty="0">
                <a:effectLst/>
              </a:rPr>
              <a:t>the </a:t>
            </a:r>
            <a:r>
              <a:rPr lang="en-US" dirty="0"/>
              <a:t>decisions of stakeholders such as homeowners, designers</a:t>
            </a:r>
            <a:r>
              <a:rPr lang="en-US" dirty="0">
                <a:effectLst/>
              </a:rPr>
              <a:t>, </a:t>
            </a:r>
            <a:r>
              <a:rPr lang="en-US" dirty="0"/>
              <a:t>planners</a:t>
            </a:r>
            <a:r>
              <a:rPr lang="en-US" dirty="0">
                <a:effectLst/>
              </a:rPr>
              <a:t>, </a:t>
            </a:r>
            <a:r>
              <a:rPr lang="en-US" dirty="0"/>
              <a:t>emergency managers </a:t>
            </a:r>
            <a:r>
              <a:rPr lang="en-US" dirty="0">
                <a:effectLst/>
              </a:rPr>
              <a:t>and </a:t>
            </a:r>
            <a:r>
              <a:rPr lang="en-US" dirty="0"/>
              <a:t>policymakers.</a:t>
            </a:r>
            <a:endParaRPr lang="en-US" dirty="0">
              <a:cs typeface="Calibri"/>
            </a:endParaRPr>
          </a:p>
          <a:p>
            <a:r>
              <a:rPr lang="en-US" dirty="0"/>
              <a:t>Her work includes </a:t>
            </a:r>
            <a:r>
              <a:rPr lang="en-US" dirty="0">
                <a:effectLst/>
              </a:rPr>
              <a:t>the </a:t>
            </a:r>
            <a:r>
              <a:rPr lang="en-US" dirty="0"/>
              <a:t>design and launch of a new platform for coastal risk assessment and geospatial decision-support for </a:t>
            </a:r>
            <a:r>
              <a:rPr lang="en-US" dirty="0">
                <a:effectLst/>
              </a:rPr>
              <a:t>the </a:t>
            </a:r>
            <a:r>
              <a:rPr lang="en-US" dirty="0"/>
              <a:t>State </a:t>
            </a:r>
            <a:r>
              <a:rPr lang="en-US" dirty="0">
                <a:effectLst/>
              </a:rPr>
              <a:t>of </a:t>
            </a:r>
            <a:r>
              <a:rPr lang="en-US" dirty="0"/>
              <a:t>New Jersey called </a:t>
            </a:r>
            <a:r>
              <a:rPr lang="en-US" dirty="0" err="1"/>
              <a:t>NJcoast</a:t>
            </a:r>
            <a:r>
              <a:rPr lang="en-US" dirty="0"/>
              <a:t>, the green resilience project</a:t>
            </a:r>
            <a:r>
              <a:rPr lang="en-US" dirty="0">
                <a:effectLst/>
              </a:rPr>
              <a:t>, </a:t>
            </a:r>
            <a:r>
              <a:rPr lang="en-US" dirty="0"/>
              <a:t>and practitioner-facing integrated life-cycle analysis tools</a:t>
            </a:r>
            <a:r>
              <a:rPr lang="en-US" dirty="0">
                <a:effectLst/>
              </a:rPr>
              <a:t>.</a:t>
            </a:r>
            <a:r>
              <a:rPr lang="en-US" dirty="0"/>
              <a:t> </a:t>
            </a:r>
            <a:r>
              <a:rPr lang="en-US" dirty="0">
                <a:effectLst/>
              </a:rPr>
              <a:t>A </a:t>
            </a:r>
            <a:r>
              <a:rPr lang="en-US" dirty="0"/>
              <a:t>core faculty member in the </a:t>
            </a:r>
            <a:r>
              <a:rPr lang="en-US" dirty="0">
                <a:effectLst/>
              </a:rPr>
              <a:t>NHERI </a:t>
            </a:r>
            <a:r>
              <a:rPr lang="en-US" dirty="0" err="1"/>
              <a:t>SimCenter</a:t>
            </a:r>
            <a:r>
              <a:rPr lang="en-US" dirty="0">
                <a:effectLst/>
              </a:rPr>
              <a:t>, </a:t>
            </a:r>
            <a:r>
              <a:rPr lang="en-US" dirty="0"/>
              <a:t>she also serves as </a:t>
            </a:r>
            <a:r>
              <a:rPr lang="en-US" dirty="0">
                <a:effectLst/>
              </a:rPr>
              <a:t>the </a:t>
            </a:r>
            <a:r>
              <a:rPr lang="en-US" dirty="0"/>
              <a:t>inaugural director of </a:t>
            </a:r>
            <a:r>
              <a:rPr lang="en-US" dirty="0">
                <a:effectLst/>
              </a:rPr>
              <a:t>the </a:t>
            </a:r>
            <a:r>
              <a:rPr lang="en-US" dirty="0" err="1"/>
              <a:t>StEER</a:t>
            </a:r>
            <a:r>
              <a:rPr lang="en-US" dirty="0"/>
              <a:t> network</a:t>
            </a:r>
            <a:r>
              <a:rPr lang="en-US" dirty="0">
                <a:effectLst/>
              </a:rPr>
              <a:t>, </a:t>
            </a:r>
            <a:r>
              <a:rPr lang="en-US" dirty="0"/>
              <a:t>drawing on her experiences coordinating responses </a:t>
            </a:r>
            <a:r>
              <a:rPr lang="en-US" dirty="0">
                <a:effectLst/>
              </a:rPr>
              <a:t>to </a:t>
            </a:r>
            <a:r>
              <a:rPr lang="en-US" dirty="0"/>
              <a:t>the 2017 Atlantic hurricane season </a:t>
            </a:r>
            <a:r>
              <a:rPr lang="en-US" dirty="0">
                <a:effectLst/>
              </a:rPr>
              <a:t>to </a:t>
            </a:r>
            <a:r>
              <a:rPr lang="en-US" dirty="0"/>
              <a:t>assess </a:t>
            </a:r>
            <a:r>
              <a:rPr lang="en-US" dirty="0">
                <a:effectLst/>
              </a:rPr>
              <a:t>the </a:t>
            </a:r>
            <a:r>
              <a:rPr lang="en-US" dirty="0"/>
              <a:t>damage caused by major Hurricanes Harvey, Irma, and Maria. </a:t>
            </a:r>
            <a:endParaRPr lang="en-US" dirty="0">
              <a:cs typeface="Calibri"/>
            </a:endParaRPr>
          </a:p>
          <a:p>
            <a:r>
              <a:rPr lang="en-US" dirty="0"/>
              <a:t>Dr. Kijewski-Correa joins us today to discuss a Journal Rejection Triage System for Natural Hazards Publications, a vital topic </a:t>
            </a:r>
            <a:r>
              <a:rPr lang="en-US" dirty="0">
                <a:effectLst/>
              </a:rPr>
              <a:t>for </a:t>
            </a:r>
            <a:r>
              <a:rPr lang="en-US" dirty="0"/>
              <a:t>graduate students whether submitting your first or fifth academic publication. Dr</a:t>
            </a:r>
            <a:r>
              <a:rPr lang="en-US" dirty="0">
                <a:effectLst/>
              </a:rPr>
              <a:t>.</a:t>
            </a:r>
            <a:r>
              <a:rPr lang="en-US" dirty="0"/>
              <a:t> Kijewski-Correa, I will now turn things over </a:t>
            </a:r>
            <a:r>
              <a:rPr lang="en-US" dirty="0">
                <a:effectLst/>
              </a:rPr>
              <a:t>to </a:t>
            </a:r>
            <a:r>
              <a:rPr lang="en-US" dirty="0"/>
              <a:t>you</a:t>
            </a:r>
            <a:r>
              <a:rPr lang="en-US" dirty="0">
                <a:effectLst/>
              </a:rPr>
              <a:t>.</a:t>
            </a:r>
            <a:endParaRPr lang="en-US" dirty="0">
              <a:cs typeface="Calibri"/>
            </a:endParaRPr>
          </a:p>
          <a:p>
            <a:endParaRPr lang="en-US" sz="1800" dirty="0">
              <a:solidFill>
                <a:srgbClr val="000000"/>
              </a:solidFill>
              <a:effectLst/>
              <a:latin typeface="inherit"/>
            </a:endParaRPr>
          </a:p>
          <a:p>
            <a:br>
              <a:rPr lang="en-US" dirty="0">
                <a:cs typeface="+mn-lt"/>
              </a:rPr>
            </a:br>
            <a:endParaRPr sz="1200">
              <a:solidFill>
                <a:schemeClr val="dk1"/>
              </a:solidFill>
            </a:endParaRPr>
          </a:p>
        </p:txBody>
      </p:sp>
      <p:sp>
        <p:nvSpPr>
          <p:cNvPr id="170" name="Google Shape;170;g18e3743f252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6</a:t>
            </a:fld>
            <a:endParaRPr/>
          </a:p>
        </p:txBody>
      </p:sp>
    </p:spTree>
    <p:extLst>
      <p:ext uri="{BB962C8B-B14F-4D97-AF65-F5344CB8AC3E}">
        <p14:creationId xmlns:p14="http://schemas.microsoft.com/office/powerpoint/2010/main" val="30995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e3743f252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e3743f252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dirty="0"/>
              <a:t>I am so honored to introduce our speaker today, Dr. </a:t>
            </a:r>
            <a:r>
              <a:rPr lang="en-US" dirty="0" err="1"/>
              <a:t>Summeet</a:t>
            </a:r>
            <a:r>
              <a:rPr lang="en-US" dirty="0"/>
              <a:t> Kumar Sinha.</a:t>
            </a:r>
          </a:p>
          <a:p>
            <a:endParaRPr lang="en-US" dirty="0">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Sumeet Kumar Sinha is an Assistant Professor in the Department of Civil Engineering at the Indian Institute of Technology Delhi. He received his undergraduate degree from the Indian Institute of Technology Delhi in 2014 and MSc and Ph.D. from the University of California Davis in 207 and 2022, respectively. He also holds a minor degree in computer science and engineering. Post PhD, he worked as a postdoctoral scholar in Soga Research Group at the University of California Berkeley on the development of distributed </a:t>
            </a:r>
            <a:r>
              <a:rPr lang="en-IN" sz="1800" kern="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fiber</a:t>
            </a:r>
            <a:r>
              <a:rPr lang="en-IN" sz="1800" kern="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optic sensing system and its application to civil infrastructures. His research interests include Liquefaction, Pile Foundation, Earthquake Engineering, Soil-Structure Interaction, Numerical Modelling, Energy Geotechnics, and Sensing Technologies. His research efforts are towards “</a:t>
            </a:r>
            <a:r>
              <a:rPr lang="en-IN" sz="1800" i="1" kern="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Smart Geotechnics</a:t>
            </a:r>
            <a:r>
              <a:rPr lang="en-IN" sz="1800" kern="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involving integration of innovative design, sensing technologies, and computational tools to make the geosystem’s design and performance more informed, feasible, economical, resilient, and sustainable.</a:t>
            </a: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a:p>
            <a:br>
              <a:rPr lang="en-US" dirty="0">
                <a:cs typeface="+mn-lt"/>
              </a:rPr>
            </a:br>
            <a:endParaRPr sz="1200" dirty="0">
              <a:solidFill>
                <a:schemeClr val="dk1"/>
              </a:solidFill>
            </a:endParaRPr>
          </a:p>
        </p:txBody>
      </p:sp>
      <p:sp>
        <p:nvSpPr>
          <p:cNvPr id="170" name="Google Shape;170;g18e3743f252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7</a:t>
            </a:fld>
            <a:endParaRPr/>
          </a:p>
        </p:txBody>
      </p:sp>
    </p:spTree>
    <p:extLst>
      <p:ext uri="{BB962C8B-B14F-4D97-AF65-F5344CB8AC3E}">
        <p14:creationId xmlns:p14="http://schemas.microsoft.com/office/powerpoint/2010/main" val="38786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91569-17E1-4DB7-82E7-8C4F7B1FF61B}" type="slidenum">
              <a:rPr lang="en-US" smtClean="0"/>
              <a:t>8</a:t>
            </a:fld>
            <a:endParaRPr lang="en-US"/>
          </a:p>
        </p:txBody>
      </p:sp>
    </p:spTree>
    <p:extLst>
      <p:ext uri="{BB962C8B-B14F-4D97-AF65-F5344CB8AC3E}">
        <p14:creationId xmlns:p14="http://schemas.microsoft.com/office/powerpoint/2010/main" val="109124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A396-5772-4244-B23F-C82B4F19166C}"/>
              </a:ext>
            </a:extLst>
          </p:cNvPr>
          <p:cNvSpPr/>
          <p:nvPr userDrawn="1"/>
        </p:nvSpPr>
        <p:spPr>
          <a:xfrm>
            <a:off x="6096000" y="0"/>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BABA04-FFFE-4967-85AD-D2CE3F75AAAF}"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pic>
        <p:nvPicPr>
          <p:cNvPr id="12" name="Picture 11" descr="A picture containing logo&#10;&#10;Description automatically generated">
            <a:extLst>
              <a:ext uri="{FF2B5EF4-FFF2-40B4-BE49-F238E27FC236}">
                <a16:creationId xmlns:a16="http://schemas.microsoft.com/office/drawing/2014/main" id="{95A649DC-83F1-2143-9C17-A33BD0D39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16695"/>
            <a:ext cx="2603677" cy="604780"/>
          </a:xfrm>
          <a:prstGeom prst="rect">
            <a:avLst/>
          </a:prstGeom>
        </p:spPr>
      </p:pic>
      <p:sp>
        <p:nvSpPr>
          <p:cNvPr id="13" name="Title 1">
            <a:extLst>
              <a:ext uri="{FF2B5EF4-FFF2-40B4-BE49-F238E27FC236}">
                <a16:creationId xmlns:a16="http://schemas.microsoft.com/office/drawing/2014/main" id="{6B2DF995-C1D0-6B4E-96B6-297A43E17179}"/>
              </a:ext>
            </a:extLst>
          </p:cNvPr>
          <p:cNvSpPr txBox="1">
            <a:spLocks/>
          </p:cNvSpPr>
          <p:nvPr userDrawn="1"/>
        </p:nvSpPr>
        <p:spPr>
          <a:xfrm>
            <a:off x="-914400" y="18324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rgbClr val="565656"/>
                </a:solidFill>
                <a:latin typeface="Britannic Bold" panose="020B0903060703020204" pitchFamily="34" charset="77"/>
              </a:rPr>
              <a:t>NHERI GSC</a:t>
            </a:r>
            <a:br>
              <a:rPr lang="en-US" sz="3600">
                <a:solidFill>
                  <a:srgbClr val="565656"/>
                </a:solidFill>
                <a:latin typeface="Britannic Bold" panose="020B0903060703020204" pitchFamily="34" charset="77"/>
              </a:rPr>
            </a:br>
            <a:r>
              <a:rPr lang="en-US" sz="3600">
                <a:solidFill>
                  <a:srgbClr val="565656"/>
                </a:solidFill>
                <a:latin typeface="Britannic Bold" panose="020B0903060703020204" pitchFamily="34" charset="77"/>
              </a:rPr>
              <a:t> April General Meeting</a:t>
            </a:r>
          </a:p>
        </p:txBody>
      </p:sp>
      <p:pic>
        <p:nvPicPr>
          <p:cNvPr id="15" name="Picture 14" descr="A picture containing text, sign&#10;&#10;Description automatically generated">
            <a:extLst>
              <a:ext uri="{FF2B5EF4-FFF2-40B4-BE49-F238E27FC236}">
                <a16:creationId xmlns:a16="http://schemas.microsoft.com/office/drawing/2014/main" id="{78563AC7-DACE-BF49-B441-3D59295A4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90" y="1773694"/>
            <a:ext cx="4351020" cy="4222577"/>
          </a:xfrm>
          <a:prstGeom prst="rect">
            <a:avLst/>
          </a:prstGeom>
        </p:spPr>
      </p:pic>
    </p:spTree>
    <p:extLst>
      <p:ext uri="{BB962C8B-B14F-4D97-AF65-F5344CB8AC3E}">
        <p14:creationId xmlns:p14="http://schemas.microsoft.com/office/powerpoint/2010/main" val="126581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058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2781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4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
        <p:nvSpPr>
          <p:cNvPr id="7" name="Title 6">
            <a:extLst>
              <a:ext uri="{FF2B5EF4-FFF2-40B4-BE49-F238E27FC236}">
                <a16:creationId xmlns:a16="http://schemas.microsoft.com/office/drawing/2014/main" id="{E023A376-9881-8E41-A7C5-C31C2A774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5401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ABA04-FFFE-4967-85AD-D2CE3F75AAAF}"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73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ABA04-FFFE-4967-85AD-D2CE3F75AAAF}"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7623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ABA04-FFFE-4967-85AD-D2CE3F75AAAF}" type="datetimeFigureOut">
              <a:rPr lang="en-US" smtClean="0"/>
              <a:t>8/17/23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21537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ABA04-FFFE-4967-85AD-D2CE3F75AAAF}" type="datetimeFigureOut">
              <a:rPr lang="en-US" smtClean="0"/>
              <a:t>8/17/23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99988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BA04-FFFE-4967-85AD-D2CE3F75AAAF}" type="datetimeFigureOut">
              <a:rPr lang="en-US" smtClean="0"/>
              <a:t>8/17/23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B975C-1523-45FE-98E0-27E6130D810A}" type="slidenum">
              <a:rPr lang="en-US" smtClean="0"/>
              <a:t>‹#›</a:t>
            </a:fld>
            <a:endParaRPr lang="en-US"/>
          </a:p>
        </p:txBody>
      </p:sp>
      <p:pic>
        <p:nvPicPr>
          <p:cNvPr id="5" name="Picture 4">
            <a:extLst>
              <a:ext uri="{FF2B5EF4-FFF2-40B4-BE49-F238E27FC236}">
                <a16:creationId xmlns:a16="http://schemas.microsoft.com/office/drawing/2014/main" id="{78B643AE-50AD-4E87-BB83-36AD8B7ED6C8}"/>
              </a:ext>
            </a:extLst>
          </p:cNvPr>
          <p:cNvPicPr>
            <a:picLocks noChangeAspect="1"/>
          </p:cNvPicPr>
          <p:nvPr userDrawn="1"/>
        </p:nvPicPr>
        <p:blipFill>
          <a:blip r:embed="rId2"/>
          <a:stretch>
            <a:fillRect/>
          </a:stretch>
        </p:blipFill>
        <p:spPr>
          <a:xfrm>
            <a:off x="0" y="2209800"/>
            <a:ext cx="9144000" cy="2121694"/>
          </a:xfrm>
          <a:prstGeom prst="rect">
            <a:avLst/>
          </a:prstGeom>
        </p:spPr>
      </p:pic>
    </p:spTree>
    <p:extLst>
      <p:ext uri="{BB962C8B-B14F-4D97-AF65-F5344CB8AC3E}">
        <p14:creationId xmlns:p14="http://schemas.microsoft.com/office/powerpoint/2010/main" val="19867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337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2399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ABA04-FFFE-4967-85AD-D2CE3F75AAAF}" type="datetimeFigureOut">
              <a:rPr lang="en-US" smtClean="0"/>
              <a:t>8/17/23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975C-1523-45FE-98E0-27E6130D810A}" type="slidenum">
              <a:rPr lang="en-US" smtClean="0"/>
              <a:t>‹#›</a:t>
            </a:fld>
            <a:endParaRPr lang="en-US"/>
          </a:p>
        </p:txBody>
      </p:sp>
      <p:pic>
        <p:nvPicPr>
          <p:cNvPr id="10" name="Picture 9" descr="A picture containing transport, wheel&#10;&#10;Description automatically generated">
            <a:extLst>
              <a:ext uri="{FF2B5EF4-FFF2-40B4-BE49-F238E27FC236}">
                <a16:creationId xmlns:a16="http://schemas.microsoft.com/office/drawing/2014/main" id="{6F1A477B-05BA-0144-AEFF-D14336E29F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283" y="6110605"/>
            <a:ext cx="731834" cy="736917"/>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648E8FF-CC9E-B548-BC1A-588E03E835C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10503" y="6128438"/>
            <a:ext cx="3018994" cy="701249"/>
          </a:xfrm>
          <a:prstGeom prst="rect">
            <a:avLst/>
          </a:prstGeom>
        </p:spPr>
      </p:pic>
    </p:spTree>
    <p:extLst>
      <p:ext uri="{BB962C8B-B14F-4D97-AF65-F5344CB8AC3E}">
        <p14:creationId xmlns:p14="http://schemas.microsoft.com/office/powerpoint/2010/main" val="20143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8" r:id="rId7"/>
    <p:sldLayoutId id="2147483672" r:id="rId8"/>
    <p:sldLayoutId id="2147483669" r:id="rId9"/>
    <p:sldLayoutId id="2147483671" r:id="rId10"/>
    <p:sldLayoutId id="2147483670"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0_448F9AC4.xml"/><Relationship Id="rId7" Type="http://schemas.openxmlformats.org/officeDocument/2006/relationships/hyperlink" Target="mailto:enichols9@gatech.edu?subject=NHERI%20GSC%20New%20Membe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jhe@udel.edu?subject=NHERI%20GSC%20New%20Membe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mailto:nurullahbektas@hotmail.com" TargetMode="External"/><Relationship Id="rId2" Type="http://schemas.openxmlformats.org/officeDocument/2006/relationships/hyperlink" Target="mailto:enichols9@gatech.ed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enichols9@gatech.edu?subject=NHERI%20GSC%20New%20Membe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DE34DFA-A6CA-2A22-A3D6-8D0CAE4D631A}"/>
              </a:ext>
            </a:extLst>
          </p:cNvPr>
          <p:cNvSpPr>
            <a:spLocks noGrp="1"/>
          </p:cNvSpPr>
          <p:nvPr>
            <p:ph type="ctrTitle" idx="4294967295"/>
          </p:nvPr>
        </p:nvSpPr>
        <p:spPr>
          <a:xfrm>
            <a:off x="29308" y="183246"/>
            <a:ext cx="6027616" cy="1470025"/>
          </a:xfrm>
          <a:solidFill>
            <a:schemeClr val="bg1"/>
          </a:solidFill>
        </p:spPr>
        <p:txBody>
          <a:bodyPr anchor="ctr">
            <a:noAutofit/>
          </a:bodyPr>
          <a:lstStyle/>
          <a:p>
            <a:r>
              <a:rPr lang="en-US" sz="3600" dirty="0">
                <a:solidFill>
                  <a:srgbClr val="565656"/>
                </a:solidFill>
                <a:latin typeface="Britannic Bold"/>
              </a:rPr>
              <a:t>NHERI GSC</a:t>
            </a:r>
            <a:br>
              <a:rPr lang="en-US" sz="3600" dirty="0">
                <a:latin typeface="Britannic Bold" panose="020B0903060703020204" pitchFamily="34" charset="77"/>
              </a:rPr>
            </a:br>
            <a:r>
              <a:rPr lang="en-US" sz="3600" dirty="0">
                <a:solidFill>
                  <a:srgbClr val="565656"/>
                </a:solidFill>
                <a:latin typeface="Britannic Bold"/>
              </a:rPr>
              <a:t>August General Meeting</a:t>
            </a:r>
          </a:p>
        </p:txBody>
      </p:sp>
      <p:sp>
        <p:nvSpPr>
          <p:cNvPr id="2" name="TextBox 1">
            <a:extLst>
              <a:ext uri="{FF2B5EF4-FFF2-40B4-BE49-F238E27FC236}">
                <a16:creationId xmlns:a16="http://schemas.microsoft.com/office/drawing/2014/main" id="{61F9CA9B-7DD5-BC95-B4B8-271D3CE444C1}"/>
              </a:ext>
            </a:extLst>
          </p:cNvPr>
          <p:cNvSpPr txBox="1"/>
          <p:nvPr/>
        </p:nvSpPr>
        <p:spPr>
          <a:xfrm>
            <a:off x="6223000" y="2651760"/>
            <a:ext cx="27508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latin typeface="Britannic Bold"/>
                <a:cs typeface="Calibri"/>
              </a:rPr>
              <a:t>Friday, </a:t>
            </a:r>
          </a:p>
          <a:p>
            <a:pPr algn="ctr"/>
            <a:r>
              <a:rPr lang="en-US" sz="2800" dirty="0">
                <a:solidFill>
                  <a:schemeClr val="bg1"/>
                </a:solidFill>
                <a:latin typeface="Britannic Bold"/>
                <a:cs typeface="Calibri"/>
              </a:rPr>
              <a:t>August 18</a:t>
            </a:r>
          </a:p>
          <a:p>
            <a:pPr algn="ctr"/>
            <a:r>
              <a:rPr lang="en-US" sz="2800" dirty="0">
                <a:solidFill>
                  <a:schemeClr val="bg1"/>
                </a:solidFill>
                <a:latin typeface="Britannic Bold"/>
                <a:cs typeface="Calibri"/>
              </a:rPr>
              <a:t>11:00am CST</a:t>
            </a:r>
          </a:p>
        </p:txBody>
      </p:sp>
    </p:spTree>
    <p:extLst>
      <p:ext uri="{BB962C8B-B14F-4D97-AF65-F5344CB8AC3E}">
        <p14:creationId xmlns:p14="http://schemas.microsoft.com/office/powerpoint/2010/main" val="256630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Agenda</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anchor="ctr">
            <a:noAutofit/>
          </a:bodyPr>
          <a:lstStyle/>
          <a:p>
            <a:pPr marL="0" indent="0">
              <a:spcBef>
                <a:spcPts val="800"/>
              </a:spcBef>
              <a:buNone/>
            </a:pPr>
            <a:r>
              <a:rPr lang="en-US" b="1" dirty="0"/>
              <a:t>12:00-12:10    </a:t>
            </a:r>
            <a:r>
              <a:rPr lang="en-US" dirty="0"/>
              <a:t>Welcome &amp; Announcements</a:t>
            </a:r>
            <a:r>
              <a:rPr lang="en-US" b="1" dirty="0"/>
              <a:t>	</a:t>
            </a:r>
            <a:endParaRPr lang="en-US" dirty="0">
              <a:ea typeface="Calibri"/>
              <a:cs typeface="Calibri"/>
            </a:endParaRPr>
          </a:p>
          <a:p>
            <a:pPr marL="0" indent="0">
              <a:spcBef>
                <a:spcPts val="800"/>
              </a:spcBef>
              <a:buNone/>
            </a:pPr>
            <a:r>
              <a:rPr lang="en-US" b="1" dirty="0"/>
              <a:t>12:05-12:15    </a:t>
            </a:r>
            <a:r>
              <a:rPr lang="en-US" dirty="0"/>
              <a:t>User Forum Survey with </a:t>
            </a:r>
          </a:p>
          <a:p>
            <a:pPr marL="0" indent="0">
              <a:spcBef>
                <a:spcPts val="800"/>
              </a:spcBef>
              <a:buNone/>
            </a:pPr>
            <a:r>
              <a:rPr lang="en-US" dirty="0"/>
              <a:t>		      Maggie Leon-Corwin</a:t>
            </a:r>
            <a:endParaRPr lang="en-US" dirty="0">
              <a:cs typeface="Calibri"/>
            </a:endParaRPr>
          </a:p>
          <a:p>
            <a:pPr marL="0" indent="0">
              <a:spcBef>
                <a:spcPts val="800"/>
              </a:spcBef>
              <a:buNone/>
            </a:pPr>
            <a:r>
              <a:rPr lang="en-US" b="1" dirty="0"/>
              <a:t>12:15-12:58    </a:t>
            </a:r>
            <a:r>
              <a:rPr lang="en-US" dirty="0"/>
              <a:t>Presentation by Dr. Sumeet </a:t>
            </a:r>
            <a:r>
              <a:rPr lang="en-US" dirty="0" err="1"/>
              <a:t>Sinah</a:t>
            </a:r>
            <a:endParaRPr lang="en-US" dirty="0">
              <a:ea typeface="Calibri"/>
              <a:cs typeface="Calibri"/>
            </a:endParaRPr>
          </a:p>
          <a:p>
            <a:pPr marL="0" indent="0">
              <a:spcBef>
                <a:spcPts val="800"/>
              </a:spcBef>
              <a:buNone/>
            </a:pPr>
            <a:r>
              <a:rPr lang="en-US" b="1" dirty="0"/>
              <a:t>12:58-1:00 </a:t>
            </a:r>
            <a:r>
              <a:rPr lang="en-US" sz="3600" b="1" dirty="0"/>
              <a:t>     </a:t>
            </a:r>
            <a:r>
              <a:rPr lang="en-US" dirty="0"/>
              <a:t>Wrap up</a:t>
            </a:r>
            <a:endParaRPr lang="en-US" dirty="0">
              <a:ea typeface="Calibri"/>
              <a:cs typeface="Calibri"/>
            </a:endParaRPr>
          </a:p>
        </p:txBody>
      </p:sp>
    </p:spTree>
    <p:extLst>
      <p:ext uri="{BB962C8B-B14F-4D97-AF65-F5344CB8AC3E}">
        <p14:creationId xmlns:p14="http://schemas.microsoft.com/office/powerpoint/2010/main" val="22007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1A86DC-8C4C-5F29-4FCB-E908CAC2C896}"/>
              </a:ext>
            </a:extLst>
          </p:cNvPr>
          <p:cNvPicPr>
            <a:picLocks noChangeAspect="1"/>
          </p:cNvPicPr>
          <p:nvPr/>
        </p:nvPicPr>
        <p:blipFill>
          <a:blip r:embed="rId4">
            <a:alphaModFix amt="10000"/>
          </a:blip>
          <a:stretch>
            <a:fillRect/>
          </a:stretch>
        </p:blipFill>
        <p:spPr>
          <a:xfrm>
            <a:off x="3222625" y="2840723"/>
            <a:ext cx="2698750" cy="3287817"/>
          </a:xfrm>
          <a:prstGeom prst="rect">
            <a:avLst/>
          </a:prstGeom>
        </p:spPr>
      </p:pic>
      <p:pic>
        <p:nvPicPr>
          <p:cNvPr id="10" name="Picture 9">
            <a:extLst>
              <a:ext uri="{FF2B5EF4-FFF2-40B4-BE49-F238E27FC236}">
                <a16:creationId xmlns:a16="http://schemas.microsoft.com/office/drawing/2014/main" id="{5337DB0C-2ECF-A36A-C40C-8F171FCF894C}"/>
              </a:ext>
            </a:extLst>
          </p:cNvPr>
          <p:cNvPicPr>
            <a:picLocks noChangeAspect="1"/>
          </p:cNvPicPr>
          <p:nvPr/>
        </p:nvPicPr>
        <p:blipFill>
          <a:blip r:embed="rId5">
            <a:alphaModFix amt="10000"/>
          </a:blip>
          <a:stretch>
            <a:fillRect/>
          </a:stretch>
        </p:blipFill>
        <p:spPr>
          <a:xfrm>
            <a:off x="25078" y="152400"/>
            <a:ext cx="9144000" cy="2895600"/>
          </a:xfrm>
          <a:prstGeom prst="rect">
            <a:avLst/>
          </a:prstGeom>
        </p:spPr>
      </p:pic>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368300" y="266697"/>
            <a:ext cx="8229600" cy="1143000"/>
          </a:xfrm>
        </p:spPr>
        <p:txBody>
          <a:bodyPr>
            <a:normAutofit/>
          </a:bodyPr>
          <a:lstStyle/>
          <a:p>
            <a:r>
              <a:rPr lang="en-US" b="1" dirty="0">
                <a:solidFill>
                  <a:srgbClr val="C00000"/>
                </a:solidFill>
                <a:latin typeface="Britannic Bold" panose="020B0903060703020204" pitchFamily="34" charset="77"/>
              </a:rPr>
              <a:t>Welcome New Members</a:t>
            </a:r>
            <a:endParaRPr lang="en-US" sz="3600" b="1" dirty="0">
              <a:solidFill>
                <a:srgbClr val="C00000"/>
              </a:solidFill>
              <a:latin typeface="Britannic Bold" panose="020B0903060703020204" pitchFamily="34" charset="77"/>
            </a:endParaRPr>
          </a:p>
        </p:txBody>
      </p:sp>
      <p:sp>
        <p:nvSpPr>
          <p:cNvPr id="5" name="TextBox 4">
            <a:extLst>
              <a:ext uri="{FF2B5EF4-FFF2-40B4-BE49-F238E27FC236}">
                <a16:creationId xmlns:a16="http://schemas.microsoft.com/office/drawing/2014/main" id="{5ABE8D52-D570-7700-C3F1-08048811C30A}"/>
              </a:ext>
            </a:extLst>
          </p:cNvPr>
          <p:cNvSpPr txBox="1"/>
          <p:nvPr/>
        </p:nvSpPr>
        <p:spPr>
          <a:xfrm>
            <a:off x="436219" y="5502604"/>
            <a:ext cx="8156679" cy="400110"/>
          </a:xfrm>
          <a:prstGeom prst="rect">
            <a:avLst/>
          </a:prstGeom>
          <a:noFill/>
        </p:spPr>
        <p:txBody>
          <a:bodyPr wrap="square" rtlCol="0">
            <a:spAutoFit/>
          </a:bodyPr>
          <a:lstStyle/>
          <a:p>
            <a:r>
              <a:rPr lang="en-US" sz="2000" dirty="0"/>
              <a:t>*Reach out to </a:t>
            </a:r>
            <a:r>
              <a:rPr lang="en-US" sz="2000" dirty="0">
                <a:hlinkClick r:id="rId6"/>
              </a:rPr>
              <a:t>Julie Elliott </a:t>
            </a:r>
            <a:r>
              <a:rPr lang="en-US" sz="2000" dirty="0"/>
              <a:t>and </a:t>
            </a:r>
            <a:r>
              <a:rPr lang="en-US" sz="2000" dirty="0">
                <a:hlinkClick r:id="rId7"/>
              </a:rPr>
              <a:t>Elliot Nichols </a:t>
            </a:r>
            <a:r>
              <a:rPr lang="en-US" sz="2000" dirty="0"/>
              <a:t>to learn how to get involved!</a:t>
            </a:r>
          </a:p>
        </p:txBody>
      </p:sp>
      <p:graphicFrame>
        <p:nvGraphicFramePr>
          <p:cNvPr id="2" name="Table 1">
            <a:extLst>
              <a:ext uri="{FF2B5EF4-FFF2-40B4-BE49-F238E27FC236}">
                <a16:creationId xmlns:a16="http://schemas.microsoft.com/office/drawing/2014/main" id="{5779A08B-9F12-CC5D-3AE0-3D0E87D595BD}"/>
              </a:ext>
            </a:extLst>
          </p:cNvPr>
          <p:cNvGraphicFramePr>
            <a:graphicFrameLocks noGrp="1"/>
          </p:cNvGraphicFramePr>
          <p:nvPr>
            <p:extLst>
              <p:ext uri="{D42A27DB-BD31-4B8C-83A1-F6EECF244321}">
                <p14:modId xmlns:p14="http://schemas.microsoft.com/office/powerpoint/2010/main" val="3518063701"/>
              </p:ext>
            </p:extLst>
          </p:nvPr>
        </p:nvGraphicFramePr>
        <p:xfrm>
          <a:off x="3066728" y="1422394"/>
          <a:ext cx="3060700" cy="3657600"/>
        </p:xfrm>
        <a:graphic>
          <a:graphicData uri="http://schemas.openxmlformats.org/drawingml/2006/table">
            <a:tbl>
              <a:tblPr/>
              <a:tblGrid>
                <a:gridCol w="1530350">
                  <a:extLst>
                    <a:ext uri="{9D8B030D-6E8A-4147-A177-3AD203B41FA5}">
                      <a16:colId xmlns:a16="http://schemas.microsoft.com/office/drawing/2014/main" val="3212510558"/>
                    </a:ext>
                  </a:extLst>
                </a:gridCol>
                <a:gridCol w="1530350">
                  <a:extLst>
                    <a:ext uri="{9D8B030D-6E8A-4147-A177-3AD203B41FA5}">
                      <a16:colId xmlns:a16="http://schemas.microsoft.com/office/drawing/2014/main" val="3921663913"/>
                    </a:ext>
                  </a:extLst>
                </a:gridCol>
              </a:tblGrid>
              <a:tr h="361950">
                <a:tc>
                  <a:txBody>
                    <a:bodyPr/>
                    <a:lstStyle/>
                    <a:p>
                      <a:r>
                        <a:rPr lang="en-US" sz="2400" b="1" dirty="0"/>
                        <a:t>Aaron</a:t>
                      </a:r>
                    </a:p>
                  </a:txBody>
                  <a:tcPr anchor="ctr">
                    <a:lnL>
                      <a:noFill/>
                    </a:lnL>
                    <a:lnR>
                      <a:noFill/>
                    </a:lnR>
                    <a:lnT>
                      <a:noFill/>
                    </a:lnT>
                    <a:lnB>
                      <a:noFill/>
                    </a:lnB>
                  </a:tcPr>
                </a:tc>
                <a:tc>
                  <a:txBody>
                    <a:bodyPr/>
                    <a:lstStyle/>
                    <a:p>
                      <a:r>
                        <a:rPr lang="en-US" sz="2400" b="1" dirty="0"/>
                        <a:t>Dewar</a:t>
                      </a:r>
                    </a:p>
                  </a:txBody>
                  <a:tcPr anchor="ctr">
                    <a:lnL>
                      <a:noFill/>
                    </a:lnL>
                    <a:lnR>
                      <a:noFill/>
                    </a:lnR>
                    <a:lnT>
                      <a:noFill/>
                    </a:lnT>
                    <a:lnB>
                      <a:noFill/>
                    </a:lnB>
                  </a:tcPr>
                </a:tc>
                <a:extLst>
                  <a:ext uri="{0D108BD9-81ED-4DB2-BD59-A6C34878D82A}">
                    <a16:rowId xmlns:a16="http://schemas.microsoft.com/office/drawing/2014/main" val="2554108599"/>
                  </a:ext>
                </a:extLst>
              </a:tr>
              <a:tr h="361950">
                <a:tc>
                  <a:txBody>
                    <a:bodyPr/>
                    <a:lstStyle/>
                    <a:p>
                      <a:r>
                        <a:rPr lang="en-US" sz="2400" b="1" dirty="0" err="1"/>
                        <a:t>Mojtaba</a:t>
                      </a:r>
                      <a:endParaRPr lang="en-US" sz="2400" b="1" dirty="0"/>
                    </a:p>
                  </a:txBody>
                  <a:tcPr anchor="ctr">
                    <a:lnL>
                      <a:noFill/>
                    </a:lnL>
                    <a:lnR>
                      <a:noFill/>
                    </a:lnR>
                    <a:lnT>
                      <a:noFill/>
                    </a:lnT>
                    <a:lnB>
                      <a:noFill/>
                    </a:lnB>
                  </a:tcPr>
                </a:tc>
                <a:tc>
                  <a:txBody>
                    <a:bodyPr/>
                    <a:lstStyle/>
                    <a:p>
                      <a:r>
                        <a:rPr lang="en-US" sz="2400" b="1" dirty="0"/>
                        <a:t>Harari</a:t>
                      </a:r>
                    </a:p>
                  </a:txBody>
                  <a:tcPr anchor="ctr">
                    <a:lnL>
                      <a:noFill/>
                    </a:lnL>
                    <a:lnR>
                      <a:noFill/>
                    </a:lnR>
                    <a:lnT>
                      <a:noFill/>
                    </a:lnT>
                    <a:lnB>
                      <a:noFill/>
                    </a:lnB>
                  </a:tcPr>
                </a:tc>
                <a:extLst>
                  <a:ext uri="{0D108BD9-81ED-4DB2-BD59-A6C34878D82A}">
                    <a16:rowId xmlns:a16="http://schemas.microsoft.com/office/drawing/2014/main" val="4262592698"/>
                  </a:ext>
                </a:extLst>
              </a:tr>
              <a:tr h="361950">
                <a:tc>
                  <a:txBody>
                    <a:bodyPr/>
                    <a:lstStyle/>
                    <a:p>
                      <a:r>
                        <a:rPr lang="en-US" sz="2400" b="1"/>
                        <a:t>Dikshita</a:t>
                      </a:r>
                    </a:p>
                  </a:txBody>
                  <a:tcPr anchor="ctr">
                    <a:lnL>
                      <a:noFill/>
                    </a:lnL>
                    <a:lnR>
                      <a:noFill/>
                    </a:lnR>
                    <a:lnT>
                      <a:noFill/>
                    </a:lnT>
                    <a:lnB>
                      <a:noFill/>
                    </a:lnB>
                  </a:tcPr>
                </a:tc>
                <a:tc>
                  <a:txBody>
                    <a:bodyPr/>
                    <a:lstStyle/>
                    <a:p>
                      <a:r>
                        <a:rPr lang="en-US" sz="2400" b="1" dirty="0"/>
                        <a:t>Nath</a:t>
                      </a:r>
                    </a:p>
                  </a:txBody>
                  <a:tcPr anchor="ctr">
                    <a:lnL>
                      <a:noFill/>
                    </a:lnL>
                    <a:lnR>
                      <a:noFill/>
                    </a:lnR>
                    <a:lnT>
                      <a:noFill/>
                    </a:lnT>
                    <a:lnB>
                      <a:noFill/>
                    </a:lnB>
                  </a:tcPr>
                </a:tc>
                <a:extLst>
                  <a:ext uri="{0D108BD9-81ED-4DB2-BD59-A6C34878D82A}">
                    <a16:rowId xmlns:a16="http://schemas.microsoft.com/office/drawing/2014/main" val="2486215551"/>
                  </a:ext>
                </a:extLst>
              </a:tr>
              <a:tr h="361950">
                <a:tc>
                  <a:txBody>
                    <a:bodyPr/>
                    <a:lstStyle/>
                    <a:p>
                      <a:r>
                        <a:rPr lang="en-US" sz="2400" b="1"/>
                        <a:t>Nitin </a:t>
                      </a:r>
                    </a:p>
                  </a:txBody>
                  <a:tcPr anchor="ctr">
                    <a:lnL>
                      <a:noFill/>
                    </a:lnL>
                    <a:lnR>
                      <a:noFill/>
                    </a:lnR>
                    <a:lnT>
                      <a:noFill/>
                    </a:lnT>
                    <a:lnB>
                      <a:noFill/>
                    </a:lnB>
                  </a:tcPr>
                </a:tc>
                <a:tc>
                  <a:txBody>
                    <a:bodyPr/>
                    <a:lstStyle/>
                    <a:p>
                      <a:r>
                        <a:rPr lang="en-US" sz="2400" b="1" dirty="0"/>
                        <a:t>Tiwari</a:t>
                      </a:r>
                    </a:p>
                  </a:txBody>
                  <a:tcPr anchor="ctr">
                    <a:lnL>
                      <a:noFill/>
                    </a:lnL>
                    <a:lnR>
                      <a:noFill/>
                    </a:lnR>
                    <a:lnT>
                      <a:noFill/>
                    </a:lnT>
                    <a:lnB>
                      <a:noFill/>
                    </a:lnB>
                  </a:tcPr>
                </a:tc>
                <a:extLst>
                  <a:ext uri="{0D108BD9-81ED-4DB2-BD59-A6C34878D82A}">
                    <a16:rowId xmlns:a16="http://schemas.microsoft.com/office/drawing/2014/main" val="4248771895"/>
                  </a:ext>
                </a:extLst>
              </a:tr>
              <a:tr h="361950">
                <a:tc>
                  <a:txBody>
                    <a:bodyPr/>
                    <a:lstStyle/>
                    <a:p>
                      <a:r>
                        <a:rPr lang="en-US" sz="2400" b="1"/>
                        <a:t>Md Asad</a:t>
                      </a:r>
                    </a:p>
                  </a:txBody>
                  <a:tcPr anchor="ctr">
                    <a:lnL>
                      <a:noFill/>
                    </a:lnL>
                    <a:lnR>
                      <a:noFill/>
                    </a:lnR>
                    <a:lnT>
                      <a:noFill/>
                    </a:lnT>
                    <a:lnB>
                      <a:noFill/>
                    </a:lnB>
                  </a:tcPr>
                </a:tc>
                <a:tc>
                  <a:txBody>
                    <a:bodyPr/>
                    <a:lstStyle/>
                    <a:p>
                      <a:r>
                        <a:rPr lang="en-US" sz="2400" b="1" dirty="0"/>
                        <a:t>Ahmad</a:t>
                      </a:r>
                    </a:p>
                  </a:txBody>
                  <a:tcPr anchor="ctr">
                    <a:lnL>
                      <a:noFill/>
                    </a:lnL>
                    <a:lnR>
                      <a:noFill/>
                    </a:lnR>
                    <a:lnT>
                      <a:noFill/>
                    </a:lnT>
                    <a:lnB>
                      <a:noFill/>
                    </a:lnB>
                  </a:tcPr>
                </a:tc>
                <a:extLst>
                  <a:ext uri="{0D108BD9-81ED-4DB2-BD59-A6C34878D82A}">
                    <a16:rowId xmlns:a16="http://schemas.microsoft.com/office/drawing/2014/main" val="3342838815"/>
                  </a:ext>
                </a:extLst>
              </a:tr>
              <a:tr h="361950">
                <a:tc>
                  <a:txBody>
                    <a:bodyPr/>
                    <a:lstStyle/>
                    <a:p>
                      <a:r>
                        <a:rPr lang="en-US" sz="2400" b="1"/>
                        <a:t>Darshan</a:t>
                      </a:r>
                    </a:p>
                  </a:txBody>
                  <a:tcPr anchor="ctr">
                    <a:lnL>
                      <a:noFill/>
                    </a:lnL>
                    <a:lnR>
                      <a:noFill/>
                    </a:lnR>
                    <a:lnT>
                      <a:noFill/>
                    </a:lnT>
                    <a:lnB>
                      <a:noFill/>
                    </a:lnB>
                  </a:tcPr>
                </a:tc>
                <a:tc>
                  <a:txBody>
                    <a:bodyPr/>
                    <a:lstStyle/>
                    <a:p>
                      <a:r>
                        <a:rPr lang="en-US" sz="2400" b="1" dirty="0"/>
                        <a:t>Pokharel</a:t>
                      </a:r>
                    </a:p>
                  </a:txBody>
                  <a:tcPr anchor="ctr">
                    <a:lnL>
                      <a:noFill/>
                    </a:lnL>
                    <a:lnR>
                      <a:noFill/>
                    </a:lnR>
                    <a:lnT>
                      <a:noFill/>
                    </a:lnT>
                    <a:lnB>
                      <a:noFill/>
                    </a:lnB>
                  </a:tcPr>
                </a:tc>
                <a:extLst>
                  <a:ext uri="{0D108BD9-81ED-4DB2-BD59-A6C34878D82A}">
                    <a16:rowId xmlns:a16="http://schemas.microsoft.com/office/drawing/2014/main" val="3577194207"/>
                  </a:ext>
                </a:extLst>
              </a:tr>
              <a:tr h="361950">
                <a:tc>
                  <a:txBody>
                    <a:bodyPr/>
                    <a:lstStyle/>
                    <a:p>
                      <a:r>
                        <a:rPr lang="en-US" sz="2400" b="1"/>
                        <a:t>Keely</a:t>
                      </a:r>
                    </a:p>
                  </a:txBody>
                  <a:tcPr anchor="ctr">
                    <a:lnL>
                      <a:noFill/>
                    </a:lnL>
                    <a:lnR>
                      <a:noFill/>
                    </a:lnR>
                    <a:lnT>
                      <a:noFill/>
                    </a:lnT>
                    <a:lnB>
                      <a:noFill/>
                    </a:lnB>
                  </a:tcPr>
                </a:tc>
                <a:tc>
                  <a:txBody>
                    <a:bodyPr/>
                    <a:lstStyle/>
                    <a:p>
                      <a:r>
                        <a:rPr lang="en-US" sz="2400" b="1" dirty="0" err="1"/>
                        <a:t>Patelski</a:t>
                      </a:r>
                      <a:endParaRPr lang="en-US" sz="2400" b="1" dirty="0"/>
                    </a:p>
                  </a:txBody>
                  <a:tcPr anchor="ctr">
                    <a:lnL>
                      <a:noFill/>
                    </a:lnL>
                    <a:lnR>
                      <a:noFill/>
                    </a:lnR>
                    <a:lnT>
                      <a:noFill/>
                    </a:lnT>
                    <a:lnB>
                      <a:noFill/>
                    </a:lnB>
                  </a:tcPr>
                </a:tc>
                <a:extLst>
                  <a:ext uri="{0D108BD9-81ED-4DB2-BD59-A6C34878D82A}">
                    <a16:rowId xmlns:a16="http://schemas.microsoft.com/office/drawing/2014/main" val="1153952570"/>
                  </a:ext>
                </a:extLst>
              </a:tr>
              <a:tr h="361950">
                <a:tc>
                  <a:txBody>
                    <a:bodyPr/>
                    <a:lstStyle/>
                    <a:p>
                      <a:r>
                        <a:rPr lang="en-US" sz="2400" b="1"/>
                        <a:t>Jay</a:t>
                      </a:r>
                    </a:p>
                  </a:txBody>
                  <a:tcPr anchor="ctr">
                    <a:lnL>
                      <a:noFill/>
                    </a:lnL>
                    <a:lnR>
                      <a:noFill/>
                    </a:lnR>
                    <a:lnT>
                      <a:noFill/>
                    </a:lnT>
                    <a:lnB>
                      <a:noFill/>
                    </a:lnB>
                  </a:tcPr>
                </a:tc>
                <a:tc>
                  <a:txBody>
                    <a:bodyPr/>
                    <a:lstStyle/>
                    <a:p>
                      <a:r>
                        <a:rPr lang="en-US" sz="2400" b="1" dirty="0" err="1"/>
                        <a:t>Balagna</a:t>
                      </a:r>
                      <a:endParaRPr lang="en-US" sz="2400" b="1" dirty="0"/>
                    </a:p>
                  </a:txBody>
                  <a:tcPr anchor="ctr">
                    <a:lnL>
                      <a:noFill/>
                    </a:lnL>
                    <a:lnR>
                      <a:noFill/>
                    </a:lnR>
                    <a:lnT>
                      <a:noFill/>
                    </a:lnT>
                    <a:lnB>
                      <a:noFill/>
                    </a:lnB>
                  </a:tcPr>
                </a:tc>
                <a:extLst>
                  <a:ext uri="{0D108BD9-81ED-4DB2-BD59-A6C34878D82A}">
                    <a16:rowId xmlns:a16="http://schemas.microsoft.com/office/drawing/2014/main" val="754940107"/>
                  </a:ext>
                </a:extLst>
              </a:tr>
            </a:tbl>
          </a:graphicData>
        </a:graphic>
      </p:graphicFrame>
      <p:sp>
        <p:nvSpPr>
          <p:cNvPr id="4" name="Rectangle 1">
            <a:extLst>
              <a:ext uri="{FF2B5EF4-FFF2-40B4-BE49-F238E27FC236}">
                <a16:creationId xmlns:a16="http://schemas.microsoft.com/office/drawing/2014/main" id="{5DEF5639-9280-355A-F16D-F51BF9F442EE}"/>
              </a:ext>
            </a:extLst>
          </p:cNvPr>
          <p:cNvSpPr>
            <a:spLocks noChangeArrowheads="1"/>
          </p:cNvSpPr>
          <p:nvPr/>
        </p:nvSpPr>
        <p:spPr bwMode="auto">
          <a:xfrm>
            <a:off x="2438400" y="1673698"/>
            <a:ext cx="5757333"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502619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02FB-A5F8-BDC3-7B40-41EBE6A82E96}"/>
              </a:ext>
            </a:extLst>
          </p:cNvPr>
          <p:cNvSpPr>
            <a:spLocks noGrp="1"/>
          </p:cNvSpPr>
          <p:nvPr>
            <p:ph type="title"/>
          </p:nvPr>
        </p:nvSpPr>
        <p:spPr/>
        <p:txBody>
          <a:bodyPr/>
          <a:lstStyle/>
          <a:p>
            <a:r>
              <a:rPr lang="en-US" b="1" dirty="0">
                <a:solidFill>
                  <a:srgbClr val="C00000"/>
                </a:solidFill>
                <a:latin typeface="Britannic Bold"/>
                <a:ea typeface="+mj-lt"/>
                <a:cs typeface="+mj-lt"/>
              </a:rPr>
              <a:t>NHERI GSC NSF Proposal</a:t>
            </a:r>
            <a:endParaRPr lang="en-US" dirty="0">
              <a:solidFill>
                <a:srgbClr val="C00000"/>
              </a:solidFill>
              <a:latin typeface="Britannic Bold"/>
              <a:ea typeface="+mj-lt"/>
              <a:cs typeface="+mj-lt"/>
            </a:endParaRPr>
          </a:p>
        </p:txBody>
      </p:sp>
      <p:sp>
        <p:nvSpPr>
          <p:cNvPr id="3" name="Text Placeholder 2">
            <a:extLst>
              <a:ext uri="{FF2B5EF4-FFF2-40B4-BE49-F238E27FC236}">
                <a16:creationId xmlns:a16="http://schemas.microsoft.com/office/drawing/2014/main" id="{468E9C35-974F-6ABF-F5BE-D06A0620A3BE}"/>
              </a:ext>
            </a:extLst>
          </p:cNvPr>
          <p:cNvSpPr>
            <a:spLocks noGrp="1"/>
          </p:cNvSpPr>
          <p:nvPr>
            <p:ph type="body" idx="1"/>
          </p:nvPr>
        </p:nvSpPr>
        <p:spPr/>
        <p:txBody>
          <a:bodyPr/>
          <a:lstStyle/>
          <a:p>
            <a:pPr marL="114300" indent="0" algn="ctr">
              <a:buNone/>
            </a:pPr>
            <a:r>
              <a:rPr lang="en-US" dirty="0">
                <a:cs typeface="Calibri"/>
              </a:rPr>
              <a:t>NHERI GSC is working on a proposal for NSF!</a:t>
            </a:r>
            <a:endParaRPr lang="en-US"/>
          </a:p>
          <a:p>
            <a:pPr marL="114300" indent="0" algn="ctr">
              <a:buNone/>
            </a:pPr>
            <a:endParaRPr lang="en-US" dirty="0">
              <a:cs typeface="Calibri"/>
            </a:endParaRPr>
          </a:p>
          <a:p>
            <a:pPr marL="114300" indent="0" algn="ctr">
              <a:buNone/>
            </a:pPr>
            <a:r>
              <a:rPr lang="en-US" dirty="0">
                <a:cs typeface="Calibri"/>
              </a:rPr>
              <a:t>For more information or to get involved, contact Treasure Elliot Nichols (</a:t>
            </a:r>
            <a:r>
              <a:rPr lang="en-US" dirty="0">
                <a:ea typeface="+mn-lt"/>
                <a:cs typeface="+mn-lt"/>
                <a:hlinkClick r:id="rId2"/>
              </a:rPr>
              <a:t>enichols9@gatech.edu</a:t>
            </a:r>
            <a:r>
              <a:rPr lang="en-US" dirty="0">
                <a:cs typeface="Calibri"/>
              </a:rPr>
              <a:t>) or Vice Treasurer Nurullah Bektas (</a:t>
            </a:r>
            <a:r>
              <a:rPr lang="en-US" dirty="0">
                <a:ea typeface="+mn-lt"/>
                <a:cs typeface="+mn-lt"/>
                <a:hlinkClick r:id="rId3"/>
              </a:rPr>
              <a:t>nurullahbektas@hotmail.com</a:t>
            </a:r>
            <a:r>
              <a:rPr lang="en-US" dirty="0">
                <a:cs typeface="Calibri"/>
              </a:rPr>
              <a:t>)!</a:t>
            </a:r>
          </a:p>
        </p:txBody>
      </p:sp>
    </p:spTree>
    <p:extLst>
      <p:ext uri="{BB962C8B-B14F-4D97-AF65-F5344CB8AC3E}">
        <p14:creationId xmlns:p14="http://schemas.microsoft.com/office/powerpoint/2010/main" val="194002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body" idx="2"/>
          </p:nvPr>
        </p:nvSpPr>
        <p:spPr>
          <a:xfrm>
            <a:off x="4886179" y="2007525"/>
            <a:ext cx="4052806" cy="3357300"/>
          </a:xfrm>
          <a:prstGeom prst="rect">
            <a:avLst/>
          </a:prstGeom>
          <a:noFill/>
          <a:ln>
            <a:noFill/>
          </a:ln>
        </p:spPr>
        <p:txBody>
          <a:bodyPr spcFirstLastPara="1" vert="horz" wrap="square" lIns="68575" tIns="34275" rIns="68575" bIns="34275" rtlCol="0" anchor="ctr" anchorCtr="0">
            <a:normAutofit fontScale="92500" lnSpcReduction="20000"/>
          </a:bodyPr>
          <a:lstStyle/>
          <a:p>
            <a:pPr marL="0" indent="0" algn="ctr">
              <a:lnSpc>
                <a:spcPct val="90000"/>
              </a:lnSpc>
              <a:spcBef>
                <a:spcPts val="400"/>
              </a:spcBef>
              <a:buNone/>
            </a:pPr>
            <a:r>
              <a:rPr lang="en" sz="3350" b="1" dirty="0"/>
              <a:t>Dr. </a:t>
            </a:r>
            <a:r>
              <a:rPr lang="en-US" sz="3350" b="1" dirty="0"/>
              <a:t>Maggie Leon-Corwin</a:t>
            </a:r>
            <a:endParaRPr lang="en-US" dirty="0">
              <a:cs typeface="Calibri"/>
            </a:endParaRPr>
          </a:p>
          <a:p>
            <a:pPr algn="ctr">
              <a:buNone/>
            </a:pPr>
            <a:r>
              <a:rPr lang="en-US" dirty="0">
                <a:ea typeface="+mn-lt"/>
                <a:cs typeface="+mn-lt"/>
              </a:rPr>
              <a:t>Postdoctoral Researcher</a:t>
            </a:r>
          </a:p>
          <a:p>
            <a:pPr algn="ctr">
              <a:buNone/>
            </a:pPr>
            <a:r>
              <a:rPr lang="en-US" b="0" i="0" u="none" strike="noStrike" dirty="0">
                <a:solidFill>
                  <a:srgbClr val="29323D"/>
                </a:solidFill>
                <a:effectLst/>
                <a:latin typeface="Roboto" panose="02000000000000000000" pitchFamily="2" charset="0"/>
              </a:rPr>
              <a:t>Institute for Public Policy Research and Analysis</a:t>
            </a:r>
          </a:p>
          <a:p>
            <a:pPr algn="ctr">
              <a:buNone/>
            </a:pPr>
            <a:r>
              <a:rPr lang="en-US" dirty="0">
                <a:solidFill>
                  <a:srgbClr val="29323D"/>
                </a:solidFill>
                <a:latin typeface="Roboto" panose="02000000000000000000" pitchFamily="2" charset="0"/>
              </a:rPr>
              <a:t>University of Oklahoma</a:t>
            </a:r>
          </a:p>
          <a:p>
            <a:pPr algn="ctr">
              <a:buNone/>
            </a:pPr>
            <a:r>
              <a:rPr lang="en-US" b="0" i="0" u="none" strike="noStrike" dirty="0">
                <a:solidFill>
                  <a:srgbClr val="29323D"/>
                </a:solidFill>
                <a:effectLst/>
                <a:latin typeface="Roboto" panose="02000000000000000000" pitchFamily="2" charset="0"/>
              </a:rPr>
              <a:t>NHERI User Forum</a:t>
            </a:r>
          </a:p>
          <a:p>
            <a:pPr algn="ctr">
              <a:buNone/>
            </a:pPr>
            <a:r>
              <a:rPr lang="en-US" dirty="0">
                <a:solidFill>
                  <a:srgbClr val="29323D"/>
                </a:solidFill>
                <a:latin typeface="Roboto" panose="02000000000000000000" pitchFamily="2" charset="0"/>
              </a:rPr>
              <a:t>Contractor</a:t>
            </a:r>
            <a:endParaRPr lang="en-US" b="0" i="0" u="none" strike="noStrike" dirty="0">
              <a:solidFill>
                <a:srgbClr val="29323D"/>
              </a:solidFill>
              <a:effectLst/>
              <a:latin typeface="Roboto" panose="02000000000000000000" pitchFamily="2" charset="0"/>
            </a:endParaRPr>
          </a:p>
        </p:txBody>
      </p:sp>
      <p:sp>
        <p:nvSpPr>
          <p:cNvPr id="3" name="Title 2">
            <a:extLst>
              <a:ext uri="{FF2B5EF4-FFF2-40B4-BE49-F238E27FC236}">
                <a16:creationId xmlns:a16="http://schemas.microsoft.com/office/drawing/2014/main" id="{345E76BE-0332-90A1-B554-7D842048417B}"/>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panose="020B0903060703020204" pitchFamily="34" charset="77"/>
              </a:rPr>
              <a:t>NHERI User Forum </a:t>
            </a:r>
            <a:endParaRPr lang="en-US" sz="3600" b="1" dirty="0">
              <a:solidFill>
                <a:srgbClr val="C00000"/>
              </a:solidFill>
              <a:latin typeface="Britannic Bold" panose="020B0903060703020204" pitchFamily="34" charset="77"/>
            </a:endParaRPr>
          </a:p>
        </p:txBody>
      </p:sp>
      <p:pic>
        <p:nvPicPr>
          <p:cNvPr id="5" name="Picture 4">
            <a:extLst>
              <a:ext uri="{FF2B5EF4-FFF2-40B4-BE49-F238E27FC236}">
                <a16:creationId xmlns:a16="http://schemas.microsoft.com/office/drawing/2014/main" id="{6957DECD-AA87-0E99-9593-15AEE4946867}"/>
              </a:ext>
            </a:extLst>
          </p:cNvPr>
          <p:cNvPicPr>
            <a:picLocks noChangeAspect="1"/>
          </p:cNvPicPr>
          <p:nvPr/>
        </p:nvPicPr>
        <p:blipFill>
          <a:blip r:embed="rId3"/>
          <a:stretch>
            <a:fillRect/>
          </a:stretch>
        </p:blipFill>
        <p:spPr>
          <a:xfrm>
            <a:off x="457200" y="1480475"/>
            <a:ext cx="4609175" cy="4609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body" idx="2"/>
          </p:nvPr>
        </p:nvSpPr>
        <p:spPr>
          <a:xfrm>
            <a:off x="4886179" y="2007525"/>
            <a:ext cx="4052806" cy="3357300"/>
          </a:xfrm>
          <a:prstGeom prst="rect">
            <a:avLst/>
          </a:prstGeom>
          <a:noFill/>
          <a:ln>
            <a:noFill/>
          </a:ln>
        </p:spPr>
        <p:txBody>
          <a:bodyPr spcFirstLastPara="1" vert="horz" wrap="square" lIns="68575" tIns="34275" rIns="68575" bIns="34275" rtlCol="0" anchor="ctr" anchorCtr="0">
            <a:normAutofit fontScale="92500" lnSpcReduction="10000"/>
          </a:bodyPr>
          <a:lstStyle/>
          <a:p>
            <a:pPr marL="0" indent="0" algn="ctr">
              <a:lnSpc>
                <a:spcPct val="90000"/>
              </a:lnSpc>
              <a:spcBef>
                <a:spcPts val="400"/>
              </a:spcBef>
              <a:buNone/>
            </a:pPr>
            <a:r>
              <a:rPr lang="en-US" sz="3350" b="1" dirty="0">
                <a:solidFill>
                  <a:srgbClr val="5081BD"/>
                </a:solidFill>
              </a:rPr>
              <a:t>If you have conducted research at a NHERI facility or site, or used NHERI DesignSafe &amp; SimCenter tools, please scan the QR code and share feedback on your experience. </a:t>
            </a:r>
            <a:endParaRPr lang="en-US" b="0" i="0" u="none" strike="noStrike" dirty="0">
              <a:solidFill>
                <a:srgbClr val="5081BD"/>
              </a:solidFill>
              <a:effectLst/>
              <a:latin typeface="Roboto" panose="02000000000000000000" pitchFamily="2" charset="0"/>
            </a:endParaRPr>
          </a:p>
        </p:txBody>
      </p:sp>
      <p:sp>
        <p:nvSpPr>
          <p:cNvPr id="3" name="Title 2">
            <a:extLst>
              <a:ext uri="{FF2B5EF4-FFF2-40B4-BE49-F238E27FC236}">
                <a16:creationId xmlns:a16="http://schemas.microsoft.com/office/drawing/2014/main" id="{345E76BE-0332-90A1-B554-7D842048417B}"/>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panose="020B0903060703020204" pitchFamily="34" charset="77"/>
              </a:rPr>
              <a:t>NHERI User Forum Survey</a:t>
            </a:r>
            <a:endParaRPr lang="en-US" sz="3600" b="1" dirty="0">
              <a:solidFill>
                <a:srgbClr val="C00000"/>
              </a:solidFill>
              <a:latin typeface="Britannic Bold" panose="020B0903060703020204" pitchFamily="34" charset="77"/>
            </a:endParaRPr>
          </a:p>
        </p:txBody>
      </p:sp>
      <p:pic>
        <p:nvPicPr>
          <p:cNvPr id="4" name="Picture 3" descr="A qr code on a white background&#10;&#10;Description automatically generated">
            <a:extLst>
              <a:ext uri="{FF2B5EF4-FFF2-40B4-BE49-F238E27FC236}">
                <a16:creationId xmlns:a16="http://schemas.microsoft.com/office/drawing/2014/main" id="{6808ED50-8835-AD58-453D-B0C2EED91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9" y="1493175"/>
            <a:ext cx="4254500" cy="4254500"/>
          </a:xfrm>
          <a:prstGeom prst="rect">
            <a:avLst/>
          </a:prstGeom>
        </p:spPr>
      </p:pic>
      <p:sp>
        <p:nvSpPr>
          <p:cNvPr id="6" name="U-Turn Arrow 5">
            <a:extLst>
              <a:ext uri="{FF2B5EF4-FFF2-40B4-BE49-F238E27FC236}">
                <a16:creationId xmlns:a16="http://schemas.microsoft.com/office/drawing/2014/main" id="{A2CE75DE-4AB4-68B9-C413-DF9ECEA165D3}"/>
              </a:ext>
            </a:extLst>
          </p:cNvPr>
          <p:cNvSpPr/>
          <p:nvPr/>
        </p:nvSpPr>
        <p:spPr>
          <a:xfrm flipH="1" flipV="1">
            <a:off x="2545588" y="5007769"/>
            <a:ext cx="2911329" cy="1479812"/>
          </a:xfrm>
          <a:prstGeom prst="utur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8CD8A49B-A7DC-5146-C2F7-4F3B62CCDAE5}"/>
              </a:ext>
            </a:extLst>
          </p:cNvPr>
          <p:cNvSpPr txBox="1"/>
          <p:nvPr/>
        </p:nvSpPr>
        <p:spPr>
          <a:xfrm>
            <a:off x="3592681" y="5558395"/>
            <a:ext cx="1146468" cy="369332"/>
          </a:xfrm>
          <a:prstGeom prst="rect">
            <a:avLst/>
          </a:prstGeom>
          <a:noFill/>
        </p:spPr>
        <p:txBody>
          <a:bodyPr wrap="none" rtlCol="0">
            <a:spAutoFit/>
          </a:bodyPr>
          <a:lstStyle/>
          <a:p>
            <a:r>
              <a:rPr lang="en-US" b="1" dirty="0">
                <a:latin typeface="Britannic Bold" panose="020B0903060703020204" pitchFamily="34" charset="77"/>
              </a:rPr>
              <a:t>Scan Me!</a:t>
            </a:r>
          </a:p>
        </p:txBody>
      </p:sp>
    </p:spTree>
    <p:extLst>
      <p:ext uri="{BB962C8B-B14F-4D97-AF65-F5344CB8AC3E}">
        <p14:creationId xmlns:p14="http://schemas.microsoft.com/office/powerpoint/2010/main" val="61530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body" idx="2"/>
          </p:nvPr>
        </p:nvSpPr>
        <p:spPr>
          <a:xfrm>
            <a:off x="4886179" y="2007525"/>
            <a:ext cx="4052806" cy="3357300"/>
          </a:xfrm>
          <a:prstGeom prst="rect">
            <a:avLst/>
          </a:prstGeom>
          <a:noFill/>
          <a:ln>
            <a:noFill/>
          </a:ln>
        </p:spPr>
        <p:txBody>
          <a:bodyPr spcFirstLastPara="1" vert="horz" wrap="square" lIns="68575" tIns="34275" rIns="68575" bIns="34275" rtlCol="0" anchor="ctr" anchorCtr="0">
            <a:normAutofit fontScale="92500"/>
          </a:bodyPr>
          <a:lstStyle/>
          <a:p>
            <a:pPr marL="0" indent="0" algn="ctr">
              <a:lnSpc>
                <a:spcPct val="90000"/>
              </a:lnSpc>
              <a:spcBef>
                <a:spcPts val="400"/>
              </a:spcBef>
              <a:buNone/>
            </a:pPr>
            <a:r>
              <a:rPr lang="en" sz="3350" b="1" dirty="0"/>
              <a:t>Dr. </a:t>
            </a:r>
            <a:r>
              <a:rPr lang="en-US" sz="3350" b="1" dirty="0"/>
              <a:t>Sumeet Kumar Sinha</a:t>
            </a:r>
            <a:endParaRPr lang="en-US" dirty="0">
              <a:cs typeface="Calibri"/>
            </a:endParaRPr>
          </a:p>
          <a:p>
            <a:pPr algn="ctr">
              <a:buNone/>
            </a:pPr>
            <a:r>
              <a:rPr lang="en-US" dirty="0">
                <a:ea typeface="+mn-lt"/>
                <a:cs typeface="+mn-lt"/>
              </a:rPr>
              <a:t>Assistant Professor</a:t>
            </a:r>
          </a:p>
          <a:p>
            <a:pPr algn="ctr">
              <a:buNone/>
            </a:pPr>
            <a:r>
              <a:rPr lang="en-US" dirty="0">
                <a:ea typeface="+mn-lt"/>
                <a:cs typeface="+mn-lt"/>
              </a:rPr>
              <a:t>Dept. Civil Engineering</a:t>
            </a:r>
          </a:p>
          <a:p>
            <a:pPr algn="ctr">
              <a:buNone/>
            </a:pPr>
            <a:r>
              <a:rPr lang="en-US" dirty="0">
                <a:ea typeface="+mn-lt"/>
                <a:cs typeface="+mn-lt"/>
              </a:rPr>
              <a:t>Indian Institute of Technology Delhi</a:t>
            </a:r>
          </a:p>
          <a:p>
            <a:pPr algn="ctr">
              <a:buNone/>
            </a:pPr>
            <a:r>
              <a:rPr lang="en-US" sz="2600" dirty="0">
                <a:ea typeface="+mn-lt"/>
                <a:cs typeface="+mn-lt"/>
                <a:hlinkClick r:id="rId3"/>
              </a:rPr>
              <a:t>sumeet.kumar507@gmail.com</a:t>
            </a:r>
            <a:endParaRPr lang="en-US" sz="2600" dirty="0">
              <a:ea typeface="+mn-lt"/>
              <a:cs typeface="+mn-lt"/>
            </a:endParaRPr>
          </a:p>
        </p:txBody>
      </p:sp>
      <p:sp>
        <p:nvSpPr>
          <p:cNvPr id="3" name="Title 2">
            <a:extLst>
              <a:ext uri="{FF2B5EF4-FFF2-40B4-BE49-F238E27FC236}">
                <a16:creationId xmlns:a16="http://schemas.microsoft.com/office/drawing/2014/main" id="{345E76BE-0332-90A1-B554-7D842048417B}"/>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panose="020B0903060703020204" pitchFamily="34" charset="77"/>
              </a:rPr>
              <a:t>NHERI User Forum Survey</a:t>
            </a:r>
            <a:endParaRPr lang="en-US" sz="3600" b="1" dirty="0">
              <a:solidFill>
                <a:srgbClr val="C00000"/>
              </a:solidFill>
              <a:latin typeface="Britannic Bold" panose="020B0903060703020204" pitchFamily="34" charset="77"/>
            </a:endParaRPr>
          </a:p>
        </p:txBody>
      </p:sp>
      <p:pic>
        <p:nvPicPr>
          <p:cNvPr id="2" name="Picture 1">
            <a:extLst>
              <a:ext uri="{FF2B5EF4-FFF2-40B4-BE49-F238E27FC236}">
                <a16:creationId xmlns:a16="http://schemas.microsoft.com/office/drawing/2014/main" id="{4A9F94F6-7E19-D105-2C25-8C12BC9FBD0D}"/>
              </a:ext>
            </a:extLst>
          </p:cNvPr>
          <p:cNvPicPr>
            <a:picLocks noChangeAspect="1"/>
          </p:cNvPicPr>
          <p:nvPr/>
        </p:nvPicPr>
        <p:blipFill>
          <a:blip r:embed="rId4"/>
          <a:stretch>
            <a:fillRect/>
          </a:stretch>
        </p:blipFill>
        <p:spPr>
          <a:xfrm>
            <a:off x="431800" y="1676400"/>
            <a:ext cx="4483100" cy="4483100"/>
          </a:xfrm>
          <a:prstGeom prst="rect">
            <a:avLst/>
          </a:prstGeom>
        </p:spPr>
      </p:pic>
    </p:spTree>
    <p:extLst>
      <p:ext uri="{BB962C8B-B14F-4D97-AF65-F5344CB8AC3E}">
        <p14:creationId xmlns:p14="http://schemas.microsoft.com/office/powerpoint/2010/main" val="6742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Future Meeting Dates</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a:p>
          <a:p>
            <a:pPr marL="0" indent="0">
              <a:buClr>
                <a:srgbClr val="C00000"/>
              </a:buClr>
              <a:buNone/>
            </a:pPr>
            <a:endParaRPr lang="en-US" sz="2000" i="1"/>
          </a:p>
          <a:p>
            <a:pPr>
              <a:buClr>
                <a:srgbClr val="C00000"/>
              </a:buClr>
              <a:buFont typeface="Wingdings" pitchFamily="2" charset="2"/>
              <a:buChar char="§"/>
            </a:pPr>
            <a:endParaRPr lang="en-US" sz="2000" i="1"/>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3rd Friday of every month at 11:00am</a:t>
            </a:r>
          </a:p>
          <a:p>
            <a:pPr algn="ctr"/>
            <a:r>
              <a:rPr lang="en-US" sz="2800" b="1" dirty="0">
                <a:solidFill>
                  <a:schemeClr val="bg1"/>
                </a:solidFill>
              </a:rPr>
              <a:t>CST</a:t>
            </a:r>
          </a:p>
        </p:txBody>
      </p:sp>
      <p:pic>
        <p:nvPicPr>
          <p:cNvPr id="4" name="Picture 3" descr="A picture containing graphical user interface&#10;&#10;Description automatically generated">
            <a:extLst>
              <a:ext uri="{FF2B5EF4-FFF2-40B4-BE49-F238E27FC236}">
                <a16:creationId xmlns:a16="http://schemas.microsoft.com/office/drawing/2014/main" id="{B6F0C29B-0B11-724F-9D72-DB45FD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840" y="1752139"/>
            <a:ext cx="5857924" cy="4277554"/>
          </a:xfrm>
          <a:prstGeom prst="rect">
            <a:avLst/>
          </a:prstGeom>
        </p:spPr>
      </p:pic>
      <p:sp>
        <p:nvSpPr>
          <p:cNvPr id="14" name="Oval 13">
            <a:extLst>
              <a:ext uri="{FF2B5EF4-FFF2-40B4-BE49-F238E27FC236}">
                <a16:creationId xmlns:a16="http://schemas.microsoft.com/office/drawing/2014/main" id="{0131BDEC-FA59-854B-8C2F-014165DD6712}"/>
              </a:ext>
            </a:extLst>
          </p:cNvPr>
          <p:cNvSpPr/>
          <p:nvPr/>
        </p:nvSpPr>
        <p:spPr>
          <a:xfrm>
            <a:off x="6606416" y="3890916"/>
            <a:ext cx="609600" cy="609600"/>
          </a:xfrm>
          <a:prstGeom prst="ellipse">
            <a:avLst/>
          </a:prstGeom>
          <a:noFill/>
          <a:ln w="95250">
            <a:solidFill>
              <a:srgbClr val="CB4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F9426A1-8B53-8D48-B8BA-DA55DE8E2C09}"/>
              </a:ext>
            </a:extLst>
          </p:cNvPr>
          <p:cNvSpPr txBox="1"/>
          <p:nvPr/>
        </p:nvSpPr>
        <p:spPr>
          <a:xfrm>
            <a:off x="6714688" y="4038600"/>
            <a:ext cx="393056" cy="338554"/>
          </a:xfrm>
          <a:prstGeom prst="rect">
            <a:avLst/>
          </a:prstGeom>
          <a:noFill/>
        </p:spPr>
        <p:txBody>
          <a:bodyPr wrap="none" lIns="91440" tIns="45720" rIns="91440" bIns="45720" rtlCol="0" anchor="t">
            <a:spAutoFit/>
          </a:bodyPr>
          <a:lstStyle/>
          <a:p>
            <a:r>
              <a:rPr lang="en-US" sz="1600" dirty="0">
                <a:solidFill>
                  <a:schemeClr val="bg1"/>
                </a:solidFill>
                <a:ea typeface="Calibri"/>
                <a:cs typeface="Calibri"/>
              </a:rPr>
              <a:t>15</a:t>
            </a:r>
          </a:p>
        </p:txBody>
      </p:sp>
      <p:sp>
        <p:nvSpPr>
          <p:cNvPr id="8" name="TextBox 7">
            <a:extLst>
              <a:ext uri="{FF2B5EF4-FFF2-40B4-BE49-F238E27FC236}">
                <a16:creationId xmlns:a16="http://schemas.microsoft.com/office/drawing/2014/main" id="{C696498D-AF4E-4E0F-BC48-7DE8877F7420}"/>
              </a:ext>
            </a:extLst>
          </p:cNvPr>
          <p:cNvSpPr txBox="1"/>
          <p:nvPr/>
        </p:nvSpPr>
        <p:spPr>
          <a:xfrm>
            <a:off x="6670040" y="3145565"/>
            <a:ext cx="1066800" cy="369332"/>
          </a:xfrm>
          <a:prstGeom prst="rect">
            <a:avLst/>
          </a:prstGeom>
          <a:noFill/>
        </p:spPr>
        <p:txBody>
          <a:bodyPr wrap="square" lIns="91440" tIns="45720" rIns="91440" bIns="45720" rtlCol="0" anchor="t">
            <a:spAutoFit/>
          </a:bodyPr>
          <a:lstStyle/>
          <a:p>
            <a:pPr algn="r"/>
            <a:r>
              <a:rPr lang="en-US" dirty="0">
                <a:solidFill>
                  <a:schemeClr val="bg1"/>
                </a:solidFill>
                <a:cs typeface="Calibri"/>
              </a:rPr>
              <a:t>June</a:t>
            </a:r>
          </a:p>
        </p:txBody>
      </p:sp>
    </p:spTree>
    <p:extLst>
      <p:ext uri="{BB962C8B-B14F-4D97-AF65-F5344CB8AC3E}">
        <p14:creationId xmlns:p14="http://schemas.microsoft.com/office/powerpoint/2010/main" val="713966383"/>
      </p:ext>
    </p:extLst>
  </p:cSld>
  <p:clrMapOvr>
    <a:masterClrMapping/>
  </p:clrMapOvr>
</p:sld>
</file>

<file path=ppt/theme/theme1.xml><?xml version="1.0" encoding="utf-8"?>
<a:theme xmlns:a="http://schemas.openxmlformats.org/drawingml/2006/main" name="NHERI ppt template 6.28.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NHERI deck with NCO logo 7.8.2018</Template>
  <TotalTime>6657</TotalTime>
  <Words>785</Words>
  <Application>Microsoft Macintosh PowerPoint</Application>
  <PresentationFormat>On-screen Show (4:3)</PresentationFormat>
  <Paragraphs>74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Britannic Bold</vt:lpstr>
      <vt:lpstr>Calibri</vt:lpstr>
      <vt:lpstr>inherit</vt:lpstr>
      <vt:lpstr>Roboto</vt:lpstr>
      <vt:lpstr>Wingdings</vt:lpstr>
      <vt:lpstr>NHERI ppt template 6.28.2018</vt:lpstr>
      <vt:lpstr>NHERI GSC August General Meeting</vt:lpstr>
      <vt:lpstr>Agenda</vt:lpstr>
      <vt:lpstr>Welcome New Members</vt:lpstr>
      <vt:lpstr>NHERI GSC NSF Proposal</vt:lpstr>
      <vt:lpstr>PowerPoint Presentation</vt:lpstr>
      <vt:lpstr>PowerPoint Presentation</vt:lpstr>
      <vt:lpstr>PowerPoint Presentation</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LaChance</dc:creator>
  <cp:lastModifiedBy>Robin Nelson</cp:lastModifiedBy>
  <cp:revision>814</cp:revision>
  <dcterms:created xsi:type="dcterms:W3CDTF">2018-07-09T00:19:41Z</dcterms:created>
  <dcterms:modified xsi:type="dcterms:W3CDTF">2023-08-17T15:21:14Z</dcterms:modified>
</cp:coreProperties>
</file>